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authors.xml" ContentType="application/vnd.ms-powerpoint.author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6" r:id="rId1"/>
  </p:sldMasterIdLst>
  <p:notesMasterIdLst>
    <p:notesMasterId r:id="rId27"/>
  </p:notesMasterIdLst>
  <p:sldIdLst>
    <p:sldId id="256" r:id="rId2"/>
    <p:sldId id="257" r:id="rId3"/>
    <p:sldId id="269" r:id="rId4"/>
    <p:sldId id="335" r:id="rId5"/>
    <p:sldId id="280" r:id="rId6"/>
    <p:sldId id="281" r:id="rId7"/>
    <p:sldId id="359" r:id="rId8"/>
    <p:sldId id="270" r:id="rId9"/>
    <p:sldId id="315" r:id="rId10"/>
    <p:sldId id="331" r:id="rId11"/>
    <p:sldId id="327" r:id="rId12"/>
    <p:sldId id="328" r:id="rId13"/>
    <p:sldId id="329" r:id="rId14"/>
    <p:sldId id="330" r:id="rId15"/>
    <p:sldId id="323" r:id="rId16"/>
    <p:sldId id="303" r:id="rId17"/>
    <p:sldId id="313" r:id="rId18"/>
    <p:sldId id="353" r:id="rId19"/>
    <p:sldId id="356" r:id="rId20"/>
    <p:sldId id="286" r:id="rId21"/>
    <p:sldId id="299" r:id="rId22"/>
    <p:sldId id="314" r:id="rId23"/>
    <p:sldId id="301" r:id="rId24"/>
    <p:sldId id="361" r:id="rId25"/>
    <p:sldId id="360" r:id="rId26"/>
  </p:sldIdLst>
  <p:sldSz cx="18288000" cy="10287000"/>
  <p:notesSz cx="10234613" cy="710406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11373509-3608-7555-D557-2F9DA756D17A}" name="Jinsu Kim" initials="JK" userId="41099514bf41091a" providerId="Windows Live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KIT" initials="H" lastIdx="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A5BA3"/>
    <a:srgbClr val="21345D"/>
    <a:srgbClr val="CCFFCC"/>
    <a:srgbClr val="00074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:hp="http://schemas.haansoft.com/office/presentation/8.0" xmlns:dsp="http://schemas.microsoft.com/office/drawing/2008/diagram" xmlns:dgm="http://schemas.openxmlformats.org/drawingml/2006/diagram" xmlns:c="http://schemas.openxmlformats.org/drawingml/2006/chart" xmlns="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2833802-FEF1-4C79-8D5D-14CF1EAF98D9}" styleName="밝은 스타일 2 - 강조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TxStyle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TxStyle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B301B821-A1FF-4177-AEE7-76D212191A09}" styleName="보통 스타일 1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TxStyle/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TxStyle/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E3FDE45-AF77-4B5C-9715-49D594BDF05E}" styleName="밝은 스타일 1 - 강조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TxStyle/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테마 스타일 1 - 강조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TxStyle/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5DA37D80-6434-44D0-A028-1B22A696006F}" styleName="밝은 스타일 3 - 강조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TxStyle/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TxStyle/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F1AB2-1976-4502-BF36-3FF5EA218861}" styleName="보통 스타일 4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01A66EDD-3DAB-4C5B-A090-DC80EC1FD486}" styleName="Normal Style 1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lum val="9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lum val="8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lum val="8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121" autoAdjust="0"/>
    <p:restoredTop sz="96242" autoAdjust="0"/>
  </p:normalViewPr>
  <p:slideViewPr>
    <p:cSldViewPr>
      <p:cViewPr varScale="1">
        <p:scale>
          <a:sx n="56" d="100"/>
          <a:sy n="56" d="100"/>
        </p:scale>
        <p:origin x="132" y="606"/>
      </p:cViewPr>
      <p:guideLst>
        <p:guide orient="horz" pos="2184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8/10/relationships/authors" Target="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34999" cy="356437"/>
          </a:xfrm>
          <a:prstGeom prst="rect">
            <a:avLst/>
          </a:prstGeom>
        </p:spPr>
        <p:txBody>
          <a:bodyPr vert="horz" lIns="99075" tIns="49538" rIns="99075" bIns="49538"/>
          <a:lstStyle>
            <a:lvl1pPr algn="l">
              <a:defRPr sz="13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797246" y="0"/>
            <a:ext cx="4434999" cy="356437"/>
          </a:xfrm>
          <a:prstGeom prst="rect">
            <a:avLst/>
          </a:prstGeom>
        </p:spPr>
        <p:txBody>
          <a:bodyPr vert="horz" lIns="99075" tIns="49538" rIns="99075" bIns="49538"/>
          <a:lstStyle>
            <a:lvl1pPr algn="r">
              <a:defRPr sz="1300"/>
            </a:lvl1pPr>
          </a:lstStyle>
          <a:p>
            <a:pPr lvl="0">
              <a:defRPr/>
            </a:pPr>
            <a:fld id="{322C809D-B32F-4E2E-9F6F-E089A7484EA8}" type="datetime1">
              <a:rPr lang="ko-KR" altLang="en-US"/>
              <a:pPr lvl="0">
                <a:defRPr/>
              </a:pPr>
              <a:t>2025-07-29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2986088" y="887413"/>
            <a:ext cx="4264025" cy="23987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75" tIns="49538" rIns="99075" bIns="49538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3462" y="3418830"/>
            <a:ext cx="8187690" cy="2797225"/>
          </a:xfrm>
          <a:prstGeom prst="rect">
            <a:avLst/>
          </a:prstGeom>
        </p:spPr>
        <p:txBody>
          <a:bodyPr vert="horz" lIns="99075" tIns="49538" rIns="99075" bIns="49538"/>
          <a:lstStyle/>
          <a:p>
            <a:pPr lvl="0">
              <a:defRPr/>
            </a:pPr>
            <a:r>
              <a:rPr lang="ko-KR" altLang="en-US"/>
              <a:t>마스터 텍스트 스타일 편집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747628"/>
            <a:ext cx="4434999" cy="356436"/>
          </a:xfrm>
          <a:prstGeom prst="rect">
            <a:avLst/>
          </a:prstGeom>
        </p:spPr>
        <p:txBody>
          <a:bodyPr vert="horz" lIns="99075" tIns="49538" rIns="99075" bIns="49538" anchor="b"/>
          <a:lstStyle>
            <a:lvl1pPr algn="l">
              <a:defRPr sz="13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797246" y="6747628"/>
            <a:ext cx="4434999" cy="356436"/>
          </a:xfrm>
          <a:prstGeom prst="rect">
            <a:avLst/>
          </a:prstGeom>
        </p:spPr>
        <p:txBody>
          <a:bodyPr vert="horz" lIns="99075" tIns="49538" rIns="99075" bIns="49538" anchor="b"/>
          <a:lstStyle>
            <a:lvl1pPr algn="r">
              <a:defRPr sz="1300"/>
            </a:lvl1pPr>
          </a:lstStyle>
          <a:p>
            <a:pPr lvl="0">
              <a:defRPr/>
            </a:pPr>
            <a:fld id="{3C72C687-1158-4FCC-8CF5-4032C061A686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AI </a:t>
            </a:r>
            <a:r>
              <a:rPr lang="ko-KR" altLang="en-US" dirty="0"/>
              <a:t>기반 프로젝트 필요성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3C72C687-1158-4FCC-8CF5-4032C061A686}" type="slidenum">
              <a:rPr lang="en-US" altLang="en-US"/>
              <a:pPr lvl="0">
                <a:defRPr/>
              </a:pPr>
              <a:t>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defTabSz="990752">
              <a:defRPr/>
            </a:pPr>
            <a:r>
              <a:rPr lang="en-US" altLang="ko-KR" sz="1300"/>
              <a:t>Tversky Loss ( </a:t>
            </a:r>
            <a:r>
              <a:rPr lang="ko-KR" altLang="en-US" sz="1300"/>
              <a:t>트버스키 손실 함수 </a:t>
            </a:r>
            <a:r>
              <a:rPr lang="en-US" altLang="ko-KR" sz="1300"/>
              <a:t>)</a:t>
            </a:r>
          </a:p>
          <a:p>
            <a:pPr>
              <a:defRPr/>
            </a:pPr>
            <a:r>
              <a:rPr lang="en-US" altLang="ko-KR" sz="1300"/>
              <a:t>Focal Tversky Loss ( </a:t>
            </a:r>
            <a:r>
              <a:rPr lang="ko-KR" altLang="en-US" sz="1300"/>
              <a:t>초점 트버스키 손실 함수 </a:t>
            </a:r>
            <a:r>
              <a:rPr lang="en-US" altLang="ko-KR" sz="1300"/>
              <a:t>) : </a:t>
            </a:r>
            <a:r>
              <a:rPr lang="ko-KR" altLang="en-US"/>
              <a:t>예측값이 정답에서 </a:t>
            </a:r>
            <a:r>
              <a:rPr lang="ko-KR" altLang="en-US" b="1"/>
              <a:t>벗어난 정도</a:t>
            </a:r>
            <a:r>
              <a:rPr lang="en-US" altLang="ko-KR"/>
              <a:t>(</a:t>
            </a:r>
            <a:r>
              <a:rPr lang="ko-KR" altLang="en-US"/>
              <a:t>불확실성</a:t>
            </a:r>
            <a:r>
              <a:rPr lang="en-US" altLang="ko-KR"/>
              <a:t>)</a:t>
            </a:r>
            <a:r>
              <a:rPr lang="ko-KR" altLang="en-US"/>
              <a:t>에 따라 가중치 부여</a:t>
            </a:r>
            <a:br>
              <a:rPr lang="ko-KR" altLang="en-US"/>
            </a:br>
            <a:endParaRPr lang="ko-KR" altLang="en-US"/>
          </a:p>
          <a:p>
            <a:pPr>
              <a:defRPr/>
            </a:pPr>
            <a:r>
              <a:rPr lang="en-US" altLang="ko-KR" sz="1300" b="1">
                <a:solidFill>
                  <a:schemeClr val="dk1"/>
                </a:solidFill>
                <a:latin typeface="Cambria Math"/>
              </a:rPr>
              <a:t>𝜸</a:t>
            </a:r>
            <a:r>
              <a:rPr lang="ko-KR" altLang="en-US" sz="1300">
                <a:latin typeface="+mn-ea"/>
              </a:rPr>
              <a:t>  </a:t>
            </a:r>
            <a:r>
              <a:rPr lang="en-US" altLang="ko-KR" sz="1300">
                <a:latin typeface="+mn-ea"/>
              </a:rPr>
              <a:t>: </a:t>
            </a:r>
            <a:r>
              <a:rPr lang="en-US" altLang="ko-KR"/>
              <a:t>1 – Tversky</a:t>
            </a:r>
            <a:r>
              <a:rPr lang="ko-KR" altLang="en-US"/>
              <a:t>는 </a:t>
            </a:r>
            <a:r>
              <a:rPr lang="ko-KR" altLang="en-US" b="1"/>
              <a:t>오차 크기</a:t>
            </a:r>
            <a:r>
              <a:rPr lang="en-US" altLang="ko-KR"/>
              <a:t>(0 → </a:t>
            </a:r>
            <a:r>
              <a:rPr lang="ko-KR" altLang="en-US"/>
              <a:t>완전 정답</a:t>
            </a:r>
            <a:r>
              <a:rPr lang="en-US" altLang="ko-KR"/>
              <a:t>, 1 → </a:t>
            </a:r>
            <a:r>
              <a:rPr lang="ko-KR" altLang="en-US"/>
              <a:t>완전 오답</a:t>
            </a:r>
            <a:r>
              <a:rPr lang="en-US" altLang="ko-KR"/>
              <a:t>).</a:t>
            </a:r>
          </a:p>
          <a:p>
            <a:pPr>
              <a:defRPr/>
            </a:pPr>
            <a:endParaRPr lang="en-US" altLang="ko-KR"/>
          </a:p>
          <a:p>
            <a:pPr lvl="0">
              <a:defRPr/>
            </a:pPr>
            <a:r>
              <a:rPr lang="ko-KR" altLang="en-US" b="1"/>
              <a:t>거리 기반 맵 </a:t>
            </a:r>
            <a:r>
              <a:rPr lang="en-US" altLang="ko-KR" b="1"/>
              <a:t>(Distance Map)</a:t>
            </a:r>
            <a:r>
              <a:rPr lang="ko-KR" altLang="en-US" b="1"/>
              <a:t>이란</a:t>
            </a:r>
            <a:r>
              <a:rPr lang="en-US" altLang="ko-KR" b="1"/>
              <a:t>?</a:t>
            </a:r>
          </a:p>
          <a:p>
            <a:pPr lvl="0">
              <a:defRPr/>
            </a:pPr>
            <a:r>
              <a:rPr lang="ko-KR" altLang="en-US" b="1"/>
              <a:t>각 픽셀이 정답 경계까지 얼마나 떨어져 있는지</a:t>
            </a:r>
            <a:r>
              <a:rPr lang="ko-KR" altLang="en-US"/>
              <a:t>를 숫자로 나타낸 지도입니다</a:t>
            </a:r>
            <a:r>
              <a:rPr lang="en-US" altLang="ko-KR"/>
              <a:t>.</a:t>
            </a:r>
            <a:br>
              <a:rPr lang="en-US" altLang="ko-KR"/>
            </a:br>
            <a:r>
              <a:rPr lang="ko-KR" altLang="en-US"/>
              <a:t>경계에 가까울수록 값이 작고</a:t>
            </a:r>
            <a:r>
              <a:rPr lang="en-US" altLang="ko-KR"/>
              <a:t>, </a:t>
            </a:r>
            <a:r>
              <a:rPr lang="ko-KR" altLang="en-US"/>
              <a:t>멀어질수록 값이 커집니다</a:t>
            </a:r>
            <a:r>
              <a:rPr lang="en-US" altLang="ko-KR"/>
              <a:t>.</a:t>
            </a:r>
          </a:p>
          <a:p>
            <a:pPr>
              <a:defRPr/>
            </a:pP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3C72C687-1158-4FCC-8CF5-4032C061A686}" type="slidenum">
              <a:rPr lang="en-US" altLang="en-US"/>
              <a:pPr lvl="0">
                <a:defRPr/>
              </a:pPr>
              <a:t>15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en-US" altLang="ko-KR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3C72C687-1158-4FCC-8CF5-4032C061A686}" type="slidenum">
              <a:rPr lang="en-US" altLang="en-US"/>
              <a:pPr lvl="0">
                <a:defRPr/>
              </a:pPr>
              <a:t>17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3BD954-BD97-1801-2345-B5296934D2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3D72C1AD-5BE7-A5C4-97C7-CF7F3541A9CD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104C29FD-1875-B037-E9E8-B6B79C3DB9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범례 수정 </a:t>
            </a:r>
            <a:r>
              <a:rPr lang="en-US" altLang="ko-KR"/>
              <a:t>+ </a:t>
            </a:r>
            <a:r>
              <a:rPr lang="ko-KR" altLang="en-US"/>
              <a:t>노란색 켭치는 부분</a:t>
            </a:r>
          </a:p>
          <a:p>
            <a:pPr>
              <a:defRPr/>
            </a:pPr>
            <a:r>
              <a:rPr lang="ko-KR" altLang="en-US"/>
              <a:t>효과 추가에 </a:t>
            </a:r>
            <a:r>
              <a:rPr lang="en-US" altLang="ko-KR"/>
              <a:t>GT</a:t>
            </a:r>
            <a:r>
              <a:rPr lang="ko-KR" altLang="en-US"/>
              <a:t>까지 </a:t>
            </a:r>
            <a:r>
              <a:rPr lang="en-US" altLang="ko-KR"/>
              <a:t>+ </a:t>
            </a:r>
            <a:r>
              <a:rPr lang="ko-KR" altLang="en-US"/>
              <a:t>해당 이미지에서 줌인한거 알 수 있게 수정</a:t>
            </a:r>
            <a:endParaRPr lang="en-US" altLang="ko-KR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D815ECF4-FE82-CA2C-85BE-9D5BC73B792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3C72C687-1158-4FCC-8CF5-4032C061A686}" type="slidenum">
              <a:rPr lang="en-US" altLang="en-US"/>
              <a:pPr lvl="0">
                <a:defRPr/>
              </a:pPr>
              <a:t>18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995610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3BD954-BD97-1801-2345-B5296934D2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3D72C1AD-5BE7-A5C4-97C7-CF7F3541A9CD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104C29FD-1875-B037-E9E8-B6B79C3DB9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범례 수정 </a:t>
            </a:r>
            <a:r>
              <a:rPr lang="en-US" altLang="ko-KR"/>
              <a:t>+ </a:t>
            </a:r>
            <a:r>
              <a:rPr lang="ko-KR" altLang="en-US"/>
              <a:t>노란색 켭치는 부분</a:t>
            </a:r>
          </a:p>
          <a:p>
            <a:pPr>
              <a:defRPr/>
            </a:pPr>
            <a:r>
              <a:rPr lang="ko-KR" altLang="en-US"/>
              <a:t>효과 추가에 </a:t>
            </a:r>
            <a:r>
              <a:rPr lang="en-US" altLang="ko-KR"/>
              <a:t>GT</a:t>
            </a:r>
            <a:r>
              <a:rPr lang="ko-KR" altLang="en-US"/>
              <a:t>까지 </a:t>
            </a:r>
            <a:r>
              <a:rPr lang="en-US" altLang="ko-KR"/>
              <a:t>+ </a:t>
            </a:r>
            <a:r>
              <a:rPr lang="ko-KR" altLang="en-US"/>
              <a:t>해당 이미지에서 줌인한거 알 수 있게 수정</a:t>
            </a:r>
            <a:endParaRPr lang="en-US" altLang="ko-KR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D815ECF4-FE82-CA2C-85BE-9D5BC73B792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3C72C687-1158-4FCC-8CF5-4032C061A686}" type="slidenum">
              <a:rPr lang="en-US" altLang="en-US"/>
              <a:pPr lvl="0">
                <a:defRPr/>
              </a:pPr>
              <a:t>19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820599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3C72C687-1158-4FCC-8CF5-4032C061A686}" type="slidenum">
              <a:rPr lang="en-US" altLang="en-US"/>
              <a:pPr lvl="0">
                <a:defRPr/>
              </a:pPr>
              <a:t>21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3C72C687-1158-4FCC-8CF5-4032C061A686}" type="slidenum">
              <a:rPr lang="en-US" altLang="en-US"/>
              <a:pPr lvl="0">
                <a:defRPr/>
              </a:pPr>
              <a:t>22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3C72C687-1158-4FCC-8CF5-4032C061A686}" type="slidenum">
              <a:rPr lang="en-US" altLang="en-US"/>
              <a:pPr lvl="0">
                <a:defRPr/>
              </a:pPr>
              <a:t>23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4DE741-9318-924A-85E7-2AD41786AA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8727C70-ED43-587C-A853-3EA53486FDA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0C589AE-8125-71CE-B773-BD68B3C123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D71E738-44B1-4D67-E9DF-B5845C0282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3C72C687-1158-4FCC-8CF5-4032C061A686}" type="slidenum">
              <a:rPr lang="en-US" altLang="en-US"/>
              <a:pPr lvl="0">
                <a:defRPr/>
              </a:pPr>
              <a:t>25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0801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90752">
              <a:defRPr/>
            </a:pPr>
            <a:r>
              <a:rPr lang="en-US" altLang="ko-KR" sz="1300" dirty="0">
                <a:highlight>
                  <a:srgbClr val="FFFF00"/>
                </a:highlight>
                <a:latin typeface="Pretendard Regular"/>
                <a:ea typeface="Pretendard Regular"/>
              </a:rPr>
              <a:t>2D </a:t>
            </a:r>
            <a:r>
              <a:rPr lang="ko-KR" altLang="en-US" sz="1300" dirty="0">
                <a:highlight>
                  <a:srgbClr val="FFFF00"/>
                </a:highlight>
                <a:latin typeface="Pretendard Regular"/>
                <a:ea typeface="Pretendard Regular"/>
              </a:rPr>
              <a:t>슬라이스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3C72C687-1158-4FCC-8CF5-4032C061A686}" type="slidenum">
              <a:rPr lang="en-US" altLang="en-US"/>
              <a:pPr lvl="0">
                <a:defRPr/>
              </a:pPr>
              <a:t>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B408FF-EE7C-69D7-9E64-203D219655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2F0A030-3888-2117-0615-128786ABCD3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3EB40A3-DDF9-4F96-4493-9883380889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90752">
              <a:defRPr/>
            </a:pP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C2E32C7-7E97-5C9F-00CB-6C22297234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3C72C687-1158-4FCC-8CF5-4032C061A686}" type="slidenum">
              <a:rPr lang="en-US" altLang="en-US"/>
              <a:pPr lvl="0">
                <a:defRPr/>
              </a:pPr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062662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b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3C72C687-1158-4FCC-8CF5-4032C061A686}" type="slidenum">
              <a:rPr lang="en-US" altLang="en-US"/>
              <a:pPr lvl="0">
                <a:defRPr/>
              </a:pPr>
              <a:t>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저희 팀은 정확한 </a:t>
            </a:r>
            <a:r>
              <a:rPr lang="en-US" altLang="ko-KR" sz="1300">
                <a:latin typeface="Pretendard SemiBold"/>
                <a:ea typeface="Pretendard SemiBold"/>
              </a:rPr>
              <a:t>Segmentation</a:t>
            </a:r>
            <a:r>
              <a:rPr lang="ko-KR" altLang="en-US" sz="1300">
                <a:latin typeface="Pretendard SemiBold"/>
                <a:ea typeface="Pretendard SemiBold"/>
              </a:rPr>
              <a:t>위해서는 작은 병변을 잘 잡는 것이 핵심이라고 생각했습니다</a:t>
            </a:r>
            <a:r>
              <a:rPr lang="en-US" altLang="ko-KR" sz="1300">
                <a:latin typeface="Pretendard SemiBold"/>
                <a:ea typeface="Pretendard SemiBold"/>
              </a:rPr>
              <a:t>.</a:t>
            </a:r>
          </a:p>
          <a:p>
            <a:pPr lvl="0">
              <a:defRPr/>
            </a:pPr>
            <a:r>
              <a:rPr lang="ko-KR" altLang="en-US" sz="1300">
                <a:latin typeface="Pretendard SemiBold"/>
                <a:ea typeface="Pretendard SemiBold"/>
              </a:rPr>
              <a:t>그래서 작은 병변의 성능을 높여 전체 </a:t>
            </a:r>
            <a:r>
              <a:rPr lang="en-US" altLang="ko-KR" sz="1300">
                <a:latin typeface="Pretendard SemiBold"/>
                <a:ea typeface="Pretendard SemiBold"/>
              </a:rPr>
              <a:t>Dice </a:t>
            </a:r>
            <a:r>
              <a:rPr lang="ko-KR" altLang="en-US" sz="1300">
                <a:latin typeface="Pretendard SemiBold"/>
                <a:ea typeface="Pretendard SemiBold"/>
              </a:rPr>
              <a:t>성능을 올리기를 목표로 삼았고</a:t>
            </a:r>
            <a:r>
              <a:rPr lang="en-US" altLang="ko-KR" sz="1300">
                <a:latin typeface="Pretendard SemiBold"/>
                <a:ea typeface="Pretendard SemiBold"/>
              </a:rPr>
              <a:t>,</a:t>
            </a:r>
            <a:r>
              <a:rPr lang="ko-KR" altLang="en-US" sz="1300">
                <a:latin typeface="Pretendard SemiBold"/>
                <a:ea typeface="Pretendard SemiBold"/>
              </a:rPr>
              <a:t> </a:t>
            </a:r>
            <a:r>
              <a:rPr lang="en-US" altLang="ko-KR" sz="1300">
                <a:latin typeface="Pretendard SemiBold"/>
                <a:ea typeface="Pretendard SemiBold"/>
              </a:rPr>
              <a:t>2</a:t>
            </a:r>
            <a:r>
              <a:rPr lang="ko-KR" altLang="en-US" sz="1300">
                <a:latin typeface="Pretendard SemiBold"/>
                <a:ea typeface="Pretendard SemiBold"/>
              </a:rPr>
              <a:t>가지 요인인 중심으로 실험했습니다</a:t>
            </a:r>
            <a:r>
              <a:rPr lang="en-US" altLang="ko-KR" sz="1300">
                <a:latin typeface="Pretendard SemiBold"/>
                <a:ea typeface="Pretendard SemiBold"/>
              </a:rPr>
              <a:t>.</a:t>
            </a:r>
          </a:p>
          <a:p>
            <a:pPr lvl="0">
              <a:defRPr/>
            </a:pPr>
            <a:endParaRPr lang="en-US" altLang="ko-KR" sz="1300">
              <a:latin typeface="Pretendard SemiBold"/>
              <a:ea typeface="Pretendard SemiBold"/>
            </a:endParaRPr>
          </a:p>
          <a:p>
            <a:pPr lvl="0">
              <a:defRPr/>
            </a:pPr>
            <a:r>
              <a:rPr lang="en-US" altLang="ko-KR" b="0"/>
              <a:t>[</a:t>
            </a:r>
            <a:r>
              <a:rPr lang="ko-KR" altLang="en-US" b="0"/>
              <a:t>슬라이드 설명</a:t>
            </a:r>
            <a:r>
              <a:rPr lang="en-US" altLang="ko-KR" b="0"/>
              <a:t>]</a:t>
            </a:r>
          </a:p>
          <a:p>
            <a:pPr lvl="0">
              <a:defRPr/>
            </a:pPr>
            <a:r>
              <a:rPr lang="ko-KR" altLang="en-US" b="0"/>
              <a:t>해당 기법들은 뒤에서 더 자세히 설명하겠습니다</a:t>
            </a:r>
            <a:r>
              <a:rPr lang="en-US" altLang="ko-KR" b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3C72C687-1158-4FCC-8CF5-4032C061A686}" type="slidenum">
              <a:rPr lang="en-US" altLang="en-US"/>
              <a:pPr lvl="0">
                <a:defRPr/>
              </a:pPr>
              <a:t>10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en-US" altLang="ko-KR" b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3C72C687-1158-4FCC-8CF5-4032C061A686}" type="slidenum">
              <a:rPr lang="en-US" altLang="en-US"/>
              <a:pPr lvl="0">
                <a:defRPr/>
              </a:pPr>
              <a:t>11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b="1"/>
              <a:t>2.5D </a:t>
            </a:r>
            <a:r>
              <a:rPr lang="ko-KR" altLang="en-US" b="1"/>
              <a:t>구조 도입으로 종양의 공간적 연속성 고려 가능</a:t>
            </a:r>
            <a:r>
              <a:rPr lang="en-US" altLang="ko-KR"/>
              <a:t>, 2D </a:t>
            </a:r>
            <a:r>
              <a:rPr lang="ko-KR" altLang="en-US"/>
              <a:t>대비 더 풍부한 특징 학습이 가능하며</a:t>
            </a:r>
            <a:r>
              <a:rPr lang="en-US" altLang="ko-KR"/>
              <a:t>, 3D </a:t>
            </a:r>
            <a:r>
              <a:rPr lang="ko-KR" altLang="en-US"/>
              <a:t>대비 계산량이 낮음</a:t>
            </a:r>
            <a:r>
              <a:rPr lang="en-US" altLang="ko-KR"/>
              <a:t>.</a:t>
            </a:r>
            <a:endParaRPr lang="en-US" altLang="ko-KR" b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3C72C687-1158-4FCC-8CF5-4032C061A686}" type="slidenum">
              <a:rPr lang="en-US" altLang="en-US"/>
              <a:pPr lvl="0">
                <a:defRPr/>
              </a:pPr>
              <a:t>12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저희 팀은 정확한 </a:t>
            </a:r>
            <a:r>
              <a:rPr lang="en-US" altLang="ko-KR" sz="1300">
                <a:latin typeface="Pretendard SemiBold"/>
                <a:ea typeface="Pretendard SemiBold"/>
              </a:rPr>
              <a:t>Segmentation</a:t>
            </a:r>
            <a:r>
              <a:rPr lang="ko-KR" altLang="en-US" sz="1300">
                <a:latin typeface="Pretendard SemiBold"/>
                <a:ea typeface="Pretendard SemiBold"/>
              </a:rPr>
              <a:t>위해서는 작은 병변을 잘 잡는 것이 핵심이라고 생각했습니다</a:t>
            </a:r>
            <a:r>
              <a:rPr lang="en-US" altLang="ko-KR" sz="1300">
                <a:latin typeface="Pretendard SemiBold"/>
                <a:ea typeface="Pretendard SemiBold"/>
              </a:rPr>
              <a:t>.</a:t>
            </a:r>
          </a:p>
          <a:p>
            <a:pPr lvl="0">
              <a:defRPr/>
            </a:pPr>
            <a:r>
              <a:rPr lang="ko-KR" altLang="en-US" sz="1300">
                <a:latin typeface="Pretendard SemiBold"/>
                <a:ea typeface="Pretendard SemiBold"/>
              </a:rPr>
              <a:t>그래서 작은 병변의 성능을 높여 전체 </a:t>
            </a:r>
            <a:r>
              <a:rPr lang="en-US" altLang="ko-KR" sz="1300">
                <a:latin typeface="Pretendard SemiBold"/>
                <a:ea typeface="Pretendard SemiBold"/>
              </a:rPr>
              <a:t>Dice </a:t>
            </a:r>
            <a:r>
              <a:rPr lang="ko-KR" altLang="en-US" sz="1300">
                <a:latin typeface="Pretendard SemiBold"/>
                <a:ea typeface="Pretendard SemiBold"/>
              </a:rPr>
              <a:t>성능을 올리기를 목표로 삼았고</a:t>
            </a:r>
            <a:r>
              <a:rPr lang="en-US" altLang="ko-KR" sz="1300">
                <a:latin typeface="Pretendard SemiBold"/>
                <a:ea typeface="Pretendard SemiBold"/>
              </a:rPr>
              <a:t>,</a:t>
            </a:r>
            <a:r>
              <a:rPr lang="ko-KR" altLang="en-US" sz="1300">
                <a:latin typeface="Pretendard SemiBold"/>
                <a:ea typeface="Pretendard SemiBold"/>
              </a:rPr>
              <a:t> </a:t>
            </a:r>
            <a:r>
              <a:rPr lang="en-US" altLang="ko-KR" sz="1300">
                <a:latin typeface="Pretendard SemiBold"/>
                <a:ea typeface="Pretendard SemiBold"/>
              </a:rPr>
              <a:t>2</a:t>
            </a:r>
            <a:r>
              <a:rPr lang="ko-KR" altLang="en-US" sz="1300">
                <a:latin typeface="Pretendard SemiBold"/>
                <a:ea typeface="Pretendard SemiBold"/>
              </a:rPr>
              <a:t>가지 요인인 중심으로 실험했습니다</a:t>
            </a:r>
            <a:r>
              <a:rPr lang="en-US" altLang="ko-KR" sz="1300">
                <a:latin typeface="Pretendard SemiBold"/>
                <a:ea typeface="Pretendard SemiBold"/>
              </a:rPr>
              <a:t>.</a:t>
            </a:r>
          </a:p>
          <a:p>
            <a:pPr lvl="0">
              <a:defRPr/>
            </a:pPr>
            <a:endParaRPr lang="en-US" altLang="ko-KR" sz="1300">
              <a:latin typeface="Pretendard SemiBold"/>
              <a:ea typeface="Pretendard SemiBold"/>
            </a:endParaRPr>
          </a:p>
          <a:p>
            <a:pPr lvl="0">
              <a:defRPr/>
            </a:pPr>
            <a:r>
              <a:rPr lang="en-US" altLang="ko-KR" b="0"/>
              <a:t>[</a:t>
            </a:r>
            <a:r>
              <a:rPr lang="ko-KR" altLang="en-US" b="0"/>
              <a:t>슬라이드 설명</a:t>
            </a:r>
            <a:r>
              <a:rPr lang="en-US" altLang="ko-KR" b="0"/>
              <a:t>]</a:t>
            </a:r>
          </a:p>
          <a:p>
            <a:pPr lvl="0">
              <a:defRPr/>
            </a:pPr>
            <a:r>
              <a:rPr lang="ko-KR" altLang="en-US" b="0"/>
              <a:t>해당 기법들은 뒤에서 더 자세히 설명하겠습니다</a:t>
            </a:r>
            <a:r>
              <a:rPr lang="en-US" altLang="ko-KR" b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3C72C687-1158-4FCC-8CF5-4032C061A686}" type="slidenum">
              <a:rPr lang="en-US" altLang="en-US"/>
              <a:pPr lvl="0">
                <a:defRPr/>
              </a:pPr>
              <a:t>13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저희 팀은 정확한 </a:t>
            </a:r>
            <a:r>
              <a:rPr lang="en-US" altLang="ko-KR" sz="1300">
                <a:latin typeface="Pretendard SemiBold"/>
                <a:ea typeface="Pretendard SemiBold"/>
              </a:rPr>
              <a:t>Segmentation</a:t>
            </a:r>
            <a:r>
              <a:rPr lang="ko-KR" altLang="en-US" sz="1300">
                <a:latin typeface="Pretendard SemiBold"/>
                <a:ea typeface="Pretendard SemiBold"/>
              </a:rPr>
              <a:t>위해서는 작은 병변을 잘 잡는 것이 핵심이라고 생각했습니다</a:t>
            </a:r>
            <a:r>
              <a:rPr lang="en-US" altLang="ko-KR" sz="1300">
                <a:latin typeface="Pretendard SemiBold"/>
                <a:ea typeface="Pretendard SemiBold"/>
              </a:rPr>
              <a:t>.</a:t>
            </a:r>
          </a:p>
          <a:p>
            <a:pPr lvl="0">
              <a:defRPr/>
            </a:pPr>
            <a:r>
              <a:rPr lang="ko-KR" altLang="en-US" sz="1300">
                <a:latin typeface="Pretendard SemiBold"/>
                <a:ea typeface="Pretendard SemiBold"/>
              </a:rPr>
              <a:t>그래서 작은 병변의 성능을 높여 전체 </a:t>
            </a:r>
            <a:r>
              <a:rPr lang="en-US" altLang="ko-KR" sz="1300">
                <a:latin typeface="Pretendard SemiBold"/>
                <a:ea typeface="Pretendard SemiBold"/>
              </a:rPr>
              <a:t>Dice </a:t>
            </a:r>
            <a:r>
              <a:rPr lang="ko-KR" altLang="en-US" sz="1300">
                <a:latin typeface="Pretendard SemiBold"/>
                <a:ea typeface="Pretendard SemiBold"/>
              </a:rPr>
              <a:t>성능을 올리기를 목표로 삼았고</a:t>
            </a:r>
            <a:r>
              <a:rPr lang="en-US" altLang="ko-KR" sz="1300">
                <a:latin typeface="Pretendard SemiBold"/>
                <a:ea typeface="Pretendard SemiBold"/>
              </a:rPr>
              <a:t>,</a:t>
            </a:r>
            <a:r>
              <a:rPr lang="ko-KR" altLang="en-US" sz="1300">
                <a:latin typeface="Pretendard SemiBold"/>
                <a:ea typeface="Pretendard SemiBold"/>
              </a:rPr>
              <a:t> </a:t>
            </a:r>
            <a:r>
              <a:rPr lang="en-US" altLang="ko-KR" sz="1300">
                <a:latin typeface="Pretendard SemiBold"/>
                <a:ea typeface="Pretendard SemiBold"/>
              </a:rPr>
              <a:t>2</a:t>
            </a:r>
            <a:r>
              <a:rPr lang="ko-KR" altLang="en-US" sz="1300">
                <a:latin typeface="Pretendard SemiBold"/>
                <a:ea typeface="Pretendard SemiBold"/>
              </a:rPr>
              <a:t>가지 요인인 중심으로 실험했습니다</a:t>
            </a:r>
            <a:r>
              <a:rPr lang="en-US" altLang="ko-KR" sz="1300">
                <a:latin typeface="Pretendard SemiBold"/>
                <a:ea typeface="Pretendard SemiBold"/>
              </a:rPr>
              <a:t>.</a:t>
            </a:r>
          </a:p>
          <a:p>
            <a:pPr lvl="0">
              <a:defRPr/>
            </a:pPr>
            <a:endParaRPr lang="en-US" altLang="ko-KR" sz="1300">
              <a:latin typeface="Pretendard SemiBold"/>
              <a:ea typeface="Pretendard SemiBold"/>
            </a:endParaRPr>
          </a:p>
          <a:p>
            <a:pPr lvl="0">
              <a:defRPr/>
            </a:pPr>
            <a:r>
              <a:rPr lang="en-US" altLang="ko-KR" b="0"/>
              <a:t>[</a:t>
            </a:r>
            <a:r>
              <a:rPr lang="ko-KR" altLang="en-US" b="0"/>
              <a:t>슬라이드 설명</a:t>
            </a:r>
            <a:r>
              <a:rPr lang="en-US" altLang="ko-KR" b="0"/>
              <a:t>]</a:t>
            </a:r>
          </a:p>
          <a:p>
            <a:pPr lvl="0">
              <a:defRPr/>
            </a:pPr>
            <a:r>
              <a:rPr lang="ko-KR" altLang="en-US" b="0"/>
              <a:t>해당 기법들은 뒤에서 더 자세히 설명하겠습니다</a:t>
            </a:r>
            <a:r>
              <a:rPr lang="en-US" altLang="ko-KR" b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3C72C687-1158-4FCC-8CF5-4032C061A686}" type="slidenum">
              <a:rPr lang="en-US" altLang="en-US"/>
              <a:pPr lvl="0">
                <a:defRPr/>
              </a:pPr>
              <a:t>14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44.png"/><Relationship Id="rId4" Type="http://schemas.openxmlformats.org/officeDocument/2006/relationships/image" Target="../media/image45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png"/><Relationship Id="rId4" Type="http://schemas.openxmlformats.org/officeDocument/2006/relationships/image" Target="../media/image46.png"/></Relationships>
</file>

<file path=ppt/slides/_rels/slide1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9.png"/><Relationship Id="rId8" Type="http://schemas.openxmlformats.org/officeDocument/2006/relationships/image" Target="../media/image490.png"/><Relationship Id="rId3" Type="http://schemas.openxmlformats.org/officeDocument/2006/relationships/image" Target="../media/image1.png"/><Relationship Id="rId7" Type="http://schemas.openxmlformats.org/officeDocument/2006/relationships/image" Target="../media/image48.png"/><Relationship Id="rId12" Type="http://schemas.openxmlformats.org/officeDocument/2006/relationships/image" Target="../media/image420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5" Type="http://schemas.openxmlformats.org/officeDocument/2006/relationships/image" Target="../media/image36.png"/><Relationship Id="rId15" Type="http://schemas.openxmlformats.org/officeDocument/2006/relationships/image" Target="../media/image51.png"/><Relationship Id="rId4" Type="http://schemas.openxmlformats.org/officeDocument/2006/relationships/image" Target="../media/image9.png"/><Relationship Id="rId14" Type="http://schemas.openxmlformats.org/officeDocument/2006/relationships/image" Target="../media/image5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png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1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0.png"/><Relationship Id="rId5" Type="http://schemas.openxmlformats.org/officeDocument/2006/relationships/image" Target="../media/image40.png"/><Relationship Id="rId4" Type="http://schemas.openxmlformats.org/officeDocument/2006/relationships/image" Target="../media/image9.png"/><Relationship Id="rId9" Type="http://schemas.openxmlformats.org/officeDocument/2006/relationships/image" Target="../media/image5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0.png"/><Relationship Id="rId4" Type="http://schemas.openxmlformats.org/officeDocument/2006/relationships/image" Target="../media/image5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6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5" Type="http://schemas.openxmlformats.org/officeDocument/2006/relationships/image" Target="../media/image40.png"/><Relationship Id="rId4" Type="http://schemas.openxmlformats.org/officeDocument/2006/relationships/image" Target="../media/image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59.png"/><Relationship Id="rId4" Type="http://schemas.openxmlformats.org/officeDocument/2006/relationships/image" Target="../media/image9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60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4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1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5" Type="http://schemas.openxmlformats.org/officeDocument/2006/relationships/image" Target="../media/image40.pn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svg"/><Relationship Id="rId3" Type="http://schemas.openxmlformats.org/officeDocument/2006/relationships/image" Target="../media/image1.png"/><Relationship Id="rId7" Type="http://schemas.openxmlformats.org/officeDocument/2006/relationships/image" Target="../media/image24.svg"/><Relationship Id="rId12" Type="http://schemas.openxmlformats.org/officeDocument/2006/relationships/image" Target="../media/image29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11" Type="http://schemas.openxmlformats.org/officeDocument/2006/relationships/image" Target="../media/image28.svg"/><Relationship Id="rId5" Type="http://schemas.openxmlformats.org/officeDocument/2006/relationships/image" Target="../media/image20.png"/><Relationship Id="rId15" Type="http://schemas.openxmlformats.org/officeDocument/2006/relationships/image" Target="../media/image32.svg"/><Relationship Id="rId10" Type="http://schemas.openxmlformats.org/officeDocument/2006/relationships/image" Target="../media/image27.png"/><Relationship Id="rId4" Type="http://schemas.openxmlformats.org/officeDocument/2006/relationships/image" Target="../media/image9.png"/><Relationship Id="rId9" Type="http://schemas.openxmlformats.org/officeDocument/2006/relationships/image" Target="../media/image26.svg"/><Relationship Id="rId14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6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2700" y="5143500"/>
            <a:ext cx="18300700" cy="51689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96900" y="571500"/>
            <a:ext cx="17043400" cy="91440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8001000" y="5366382"/>
            <a:ext cx="3215172" cy="290651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l">
              <a:lnSpc>
                <a:spcPct val="99600"/>
              </a:lnSpc>
              <a:defRPr/>
            </a:pPr>
            <a:r>
              <a:rPr lang="en-US" altLang="ko-KR" sz="2400" b="1" i="0" u="none" strike="noStrike">
                <a:solidFill>
                  <a:srgbClr val="00074E"/>
                </a:solidFill>
                <a:latin typeface="Pretendard Regular"/>
                <a:ea typeface="Pretendard Regular"/>
              </a:rPr>
              <a:t>2 </a:t>
            </a:r>
            <a:r>
              <a:rPr lang="en-US" altLang="ko-KR" sz="2400" b="1">
                <a:solidFill>
                  <a:srgbClr val="00074E"/>
                </a:solidFill>
                <a:latin typeface="Pretendard Regular"/>
                <a:ea typeface="Pretendard Regular"/>
              </a:rPr>
              <a:t>Team</a:t>
            </a:r>
            <a:endParaRPr lang="en-US" sz="2400" b="1" i="0" u="none" strike="noStrike">
              <a:solidFill>
                <a:srgbClr val="00074E"/>
              </a:solidFill>
              <a:latin typeface="Pretendard Regular"/>
              <a:ea typeface="Pretendard Regular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8001000" y="5802358"/>
            <a:ext cx="5785050" cy="1773824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l">
              <a:lnSpc>
                <a:spcPct val="114539"/>
              </a:lnSpc>
              <a:defRPr/>
            </a:pPr>
            <a:r>
              <a:rPr lang="ko-KR" altLang="en-US" spc="100">
                <a:solidFill>
                  <a:srgbClr val="00074E"/>
                </a:solidFill>
                <a:latin typeface="Pretendard Regular"/>
                <a:ea typeface="Pretendard Regular"/>
              </a:rPr>
              <a:t>김석호 </a:t>
            </a:r>
            <a:r>
              <a:rPr lang="en-US" altLang="ko-KR" spc="100">
                <a:solidFill>
                  <a:srgbClr val="00074E"/>
                </a:solidFill>
                <a:latin typeface="Pretendard Regular"/>
                <a:ea typeface="Pretendard Regular"/>
              </a:rPr>
              <a:t>(</a:t>
            </a:r>
            <a:r>
              <a:rPr lang="ko-KR" altLang="en-US" spc="100">
                <a:solidFill>
                  <a:srgbClr val="00074E"/>
                </a:solidFill>
                <a:latin typeface="Pretendard Regular"/>
                <a:ea typeface="Pretendard Regular"/>
              </a:rPr>
              <a:t>팀장</a:t>
            </a:r>
            <a:r>
              <a:rPr lang="en-US" altLang="ko-KR" spc="100">
                <a:solidFill>
                  <a:srgbClr val="00074E"/>
                </a:solidFill>
                <a:latin typeface="Pretendard Regular"/>
                <a:ea typeface="Pretendard Regular"/>
              </a:rPr>
              <a:t>)</a:t>
            </a:r>
            <a:br>
              <a:rPr lang="en-US" altLang="ko-KR" spc="100">
                <a:solidFill>
                  <a:srgbClr val="00074E"/>
                </a:solidFill>
                <a:latin typeface="Pretendard Regular"/>
                <a:ea typeface="Pretendard Regular"/>
              </a:rPr>
            </a:br>
            <a:r>
              <a:rPr lang="en-US" i="0" u="none" strike="noStrike" spc="100">
                <a:solidFill>
                  <a:srgbClr val="00074E"/>
                </a:solidFill>
                <a:latin typeface="Pretendard Regular"/>
                <a:ea typeface="Pretendard Regular"/>
              </a:rPr>
              <a:t>E. </a:t>
            </a:r>
            <a:r>
              <a:rPr lang="en-US" spc="100">
                <a:solidFill>
                  <a:srgbClr val="00074E"/>
                </a:solidFill>
                <a:latin typeface="Pretendard Regular"/>
                <a:ea typeface="Pretendard Regular"/>
              </a:rPr>
              <a:t>kimseockho93@gmail.com</a:t>
            </a:r>
          </a:p>
          <a:p>
            <a:pPr lvl="0" algn="l">
              <a:lnSpc>
                <a:spcPct val="114539"/>
              </a:lnSpc>
              <a:defRPr/>
            </a:pPr>
            <a:r>
              <a:rPr lang="ko-KR" altLang="en-US" spc="100">
                <a:solidFill>
                  <a:srgbClr val="00074E"/>
                </a:solidFill>
                <a:latin typeface="Pretendard Regular"/>
                <a:ea typeface="Pretendard Regular"/>
              </a:rPr>
              <a:t>석지원 </a:t>
            </a:r>
            <a:r>
              <a:rPr lang="en-US" altLang="ko-KR" spc="100">
                <a:solidFill>
                  <a:srgbClr val="00074E"/>
                </a:solidFill>
                <a:latin typeface="Pretendard Regular"/>
                <a:ea typeface="Pretendard Regular"/>
              </a:rPr>
              <a:t>(</a:t>
            </a:r>
            <a:r>
              <a:rPr lang="ko-KR" altLang="en-US" spc="100">
                <a:solidFill>
                  <a:srgbClr val="00074E"/>
                </a:solidFill>
                <a:latin typeface="Pretendard Regular"/>
                <a:ea typeface="Pretendard Regular"/>
              </a:rPr>
              <a:t>팀원</a:t>
            </a:r>
            <a:r>
              <a:rPr lang="en-US" altLang="ko-KR" spc="100">
                <a:solidFill>
                  <a:srgbClr val="00074E"/>
                </a:solidFill>
                <a:latin typeface="Pretendard Regular"/>
                <a:ea typeface="Pretendard Regular"/>
              </a:rPr>
              <a:t>)</a:t>
            </a:r>
          </a:p>
          <a:p>
            <a:pPr>
              <a:lnSpc>
                <a:spcPct val="114539"/>
              </a:lnSpc>
              <a:defRPr/>
            </a:pPr>
            <a:r>
              <a:rPr lang="en-US" altLang="ko-KR" spc="100">
                <a:solidFill>
                  <a:srgbClr val="00074E"/>
                </a:solidFill>
                <a:latin typeface="Pretendard Regular"/>
                <a:ea typeface="Pretendard Regular"/>
              </a:rPr>
              <a:t>E. wb00102681@gmail.com</a:t>
            </a:r>
          </a:p>
          <a:p>
            <a:pPr lvl="0" algn="l">
              <a:lnSpc>
                <a:spcPct val="114539"/>
              </a:lnSpc>
              <a:defRPr/>
            </a:pPr>
            <a:r>
              <a:rPr lang="ko-KR" altLang="en-US" i="0" u="none" strike="noStrike" spc="100">
                <a:solidFill>
                  <a:srgbClr val="00074E"/>
                </a:solidFill>
                <a:latin typeface="Pretendard Regular"/>
                <a:ea typeface="Pretendard Regular"/>
              </a:rPr>
              <a:t>이지훈 </a:t>
            </a:r>
            <a:r>
              <a:rPr lang="en-US" altLang="ko-KR" i="0" u="none" strike="noStrike" spc="100">
                <a:solidFill>
                  <a:srgbClr val="00074E"/>
                </a:solidFill>
                <a:latin typeface="Pretendard Regular"/>
                <a:ea typeface="Pretendard Regular"/>
              </a:rPr>
              <a:t>(</a:t>
            </a:r>
            <a:r>
              <a:rPr lang="ko-KR" altLang="en-US" i="0" u="none" strike="noStrike" spc="100">
                <a:solidFill>
                  <a:srgbClr val="00074E"/>
                </a:solidFill>
                <a:latin typeface="Pretendard Regular"/>
                <a:ea typeface="Pretendard Regular"/>
              </a:rPr>
              <a:t>팀원</a:t>
            </a:r>
            <a:r>
              <a:rPr lang="en-US" altLang="ko-KR" i="0" u="none" strike="noStrike" spc="100">
                <a:solidFill>
                  <a:srgbClr val="00074E"/>
                </a:solidFill>
                <a:latin typeface="Pretendard Regular"/>
                <a:ea typeface="Pretendard Regular"/>
              </a:rPr>
              <a:t>)</a:t>
            </a:r>
          </a:p>
          <a:p>
            <a:pPr>
              <a:lnSpc>
                <a:spcPct val="114539"/>
              </a:lnSpc>
              <a:defRPr/>
            </a:pPr>
            <a:r>
              <a:rPr lang="en-US" altLang="ko-KR" spc="100">
                <a:solidFill>
                  <a:srgbClr val="00074E"/>
                </a:solidFill>
                <a:latin typeface="Pretendard Regular"/>
                <a:ea typeface="Pretendard Regular"/>
              </a:rPr>
              <a:t>E. ezh737@gmail.com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6040100" y="9486900"/>
            <a:ext cx="1651000" cy="2667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r">
              <a:lnSpc>
                <a:spcPct val="107899"/>
              </a:lnSpc>
              <a:defRPr/>
            </a:pPr>
            <a:r>
              <a:rPr lang="ko-KR" altLang="en-US" sz="1600" b="1" spc="100">
                <a:solidFill>
                  <a:srgbClr val="FFFFFF"/>
                </a:solidFill>
                <a:latin typeface="+mj-ea"/>
                <a:ea typeface="+mj-ea"/>
              </a:rPr>
              <a:t>한국 </a:t>
            </a:r>
            <a:r>
              <a:rPr lang="en-US" altLang="ko-KR" sz="1600" b="1" spc="100">
                <a:solidFill>
                  <a:srgbClr val="FFFFFF"/>
                </a:solidFill>
                <a:latin typeface="+mj-ea"/>
                <a:ea typeface="+mj-ea"/>
              </a:rPr>
              <a:t>IT </a:t>
            </a:r>
            <a:r>
              <a:rPr lang="ko-KR" altLang="en-US" sz="1600" b="1" spc="100">
                <a:solidFill>
                  <a:srgbClr val="FFFFFF"/>
                </a:solidFill>
                <a:latin typeface="+mj-ea"/>
                <a:ea typeface="+mj-ea"/>
              </a:rPr>
              <a:t>교육원</a:t>
            </a:r>
            <a:endParaRPr lang="en-US" sz="1600" b="1" i="0" u="none" strike="noStrike" spc="100">
              <a:solidFill>
                <a:srgbClr val="FFFFFF"/>
              </a:solidFill>
              <a:latin typeface="+mj-ea"/>
              <a:ea typeface="+mj-ea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8001000" y="3314700"/>
            <a:ext cx="7696200" cy="1435100"/>
          </a:xfrm>
          <a:prstGeom prst="rect">
            <a:avLst/>
          </a:prstGeom>
        </p:spPr>
        <p:txBody>
          <a:bodyPr lIns="0" tIns="0" rIns="0" bIns="0" anchor="t"/>
          <a:lstStyle/>
          <a:p>
            <a:pPr>
              <a:lnSpc>
                <a:spcPts val="5600"/>
              </a:lnSpc>
              <a:defRPr/>
            </a:pPr>
            <a:r>
              <a:rPr lang="en-US" altLang="ko-KR" sz="4000" b="1" dirty="0">
                <a:solidFill>
                  <a:srgbClr val="2E3C4E"/>
                </a:solidFill>
                <a:latin typeface="Pretendard Regular"/>
                <a:ea typeface="Pretendard Regular"/>
                <a:cs typeface="Barlow Bold"/>
              </a:rPr>
              <a:t>AI </a:t>
            </a:r>
            <a:r>
              <a:rPr lang="ko-KR" altLang="en-US" sz="4000" b="1" dirty="0">
                <a:solidFill>
                  <a:srgbClr val="2E3C4E"/>
                </a:solidFill>
                <a:latin typeface="Pretendard Regular"/>
                <a:ea typeface="Pretendard Regular"/>
                <a:cs typeface="Barlow Bold"/>
              </a:rPr>
              <a:t>기반 </a:t>
            </a:r>
            <a:r>
              <a:rPr lang="ko-KR" altLang="en-US" sz="4000" b="1" dirty="0" err="1">
                <a:solidFill>
                  <a:srgbClr val="2E3C4E"/>
                </a:solidFill>
                <a:latin typeface="Pretendard Regular"/>
                <a:ea typeface="Pretendard Regular"/>
                <a:cs typeface="Barlow Bold"/>
              </a:rPr>
              <a:t>뇌수막종</a:t>
            </a:r>
            <a:r>
              <a:rPr lang="ko-KR" altLang="en-US" sz="4000" b="1" dirty="0">
                <a:solidFill>
                  <a:srgbClr val="2E3C4E"/>
                </a:solidFill>
                <a:latin typeface="Pretendard Regular"/>
                <a:ea typeface="Pretendard Regular"/>
                <a:cs typeface="Barlow Bold"/>
              </a:rPr>
              <a:t> </a:t>
            </a:r>
            <a:r>
              <a:rPr lang="ko-KR" altLang="en-US" sz="4000" b="1" dirty="0" err="1">
                <a:solidFill>
                  <a:srgbClr val="2E3C4E"/>
                </a:solidFill>
                <a:latin typeface="Pretendard Regular"/>
                <a:ea typeface="Pretendard Regular"/>
                <a:cs typeface="Barlow Bold"/>
              </a:rPr>
              <a:t>세그멘테이션</a:t>
            </a:r>
            <a:r>
              <a:rPr lang="ko-KR" altLang="en-US" sz="4000" b="1" dirty="0">
                <a:solidFill>
                  <a:srgbClr val="2E3C4E"/>
                </a:solidFill>
                <a:latin typeface="Pretendard Regular"/>
                <a:ea typeface="Pretendard Regular"/>
                <a:cs typeface="Barlow Bold"/>
              </a:rPr>
              <a:t> </a:t>
            </a:r>
            <a:br>
              <a:rPr lang="en-US" altLang="ko-KR" sz="4000" b="1" dirty="0">
                <a:solidFill>
                  <a:srgbClr val="2E3C4E"/>
                </a:solidFill>
                <a:latin typeface="Pretendard Regular"/>
                <a:ea typeface="Pretendard Regular"/>
                <a:cs typeface="Barlow Bold"/>
              </a:rPr>
            </a:br>
            <a:r>
              <a:rPr lang="ko-KR" altLang="en-US" sz="4000" b="1" dirty="0">
                <a:solidFill>
                  <a:srgbClr val="2E3C4E"/>
                </a:solidFill>
                <a:latin typeface="Pretendard Regular"/>
                <a:ea typeface="Pretendard Regular"/>
                <a:cs typeface="Barlow Bold"/>
              </a:rPr>
              <a:t>자동화 </a:t>
            </a:r>
            <a:r>
              <a:rPr lang="en-US" altLang="ko-KR" sz="4000" b="1" dirty="0">
                <a:solidFill>
                  <a:srgbClr val="2E3C4E"/>
                </a:solidFill>
                <a:latin typeface="Pretendard Regular"/>
                <a:ea typeface="Pretendard Regular"/>
                <a:cs typeface="Barlow Bold"/>
              </a:rPr>
              <a:t>API </a:t>
            </a:r>
            <a:r>
              <a:rPr lang="ko-KR" altLang="en-US" sz="4000" b="1" dirty="0">
                <a:solidFill>
                  <a:srgbClr val="2E3C4E"/>
                </a:solidFill>
                <a:latin typeface="Pretendard Regular"/>
                <a:ea typeface="Pretendard Regular"/>
                <a:cs typeface="Barlow Bold"/>
              </a:rPr>
              <a:t>시스템</a:t>
            </a:r>
          </a:p>
        </p:txBody>
      </p:sp>
      <p:pic>
        <p:nvPicPr>
          <p:cNvPr id="1026" name="Picture 2" descr="한국IT교육원 (@hankookit) / X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16551275" y="8589377"/>
            <a:ext cx="897523" cy="897523"/>
          </a:xfrm>
          <a:prstGeom prst="rect">
            <a:avLst/>
          </a:prstGeom>
          <a:noFill/>
        </p:spPr>
      </p:pic>
      <p:pic>
        <p:nvPicPr>
          <p:cNvPr id="1028" name="Picture 4" descr="https://cdn.gamma.app/iwf1pljv9lgue4o/generated-images/ACI5w7lG6aK1cFMjCcGam.png"/>
          <p:cNvPicPr>
            <a:picLocks noChangeAspect="1" noChangeArrowheads="1"/>
          </p:cNvPicPr>
          <p:nvPr/>
        </p:nvPicPr>
        <p:blipFill rotWithShape="1">
          <a:blip r:embed="rId5"/>
          <a:srcRect t="18182"/>
          <a:stretch>
            <a:fillRect/>
          </a:stretch>
        </p:blipFill>
        <p:spPr>
          <a:xfrm>
            <a:off x="990600" y="2400300"/>
            <a:ext cx="6705600" cy="548640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79357C-C48C-D027-51C6-0077268745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35DF720-98DD-7B31-F055-6118E797CCA3}"/>
              </a:ext>
            </a:extLst>
          </p:cNvPr>
          <p:cNvSpPr txBox="1"/>
          <p:nvPr/>
        </p:nvSpPr>
        <p:spPr>
          <a:xfrm>
            <a:off x="8766114" y="9855805"/>
            <a:ext cx="548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- 2 -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2" name="TextBox 14">
            <a:extLst>
              <a:ext uri="{FF2B5EF4-FFF2-40B4-BE49-F238E27FC236}">
                <a16:creationId xmlns:a16="http://schemas.microsoft.com/office/drawing/2014/main" id="{DC73AADB-B374-12DF-50E1-B8CF61996A9C}"/>
              </a:ext>
            </a:extLst>
          </p:cNvPr>
          <p:cNvSpPr txBox="1"/>
          <p:nvPr/>
        </p:nvSpPr>
        <p:spPr>
          <a:xfrm>
            <a:off x="4222750" y="876300"/>
            <a:ext cx="9715500" cy="977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altLang="ko-KR" sz="5500" b="1" dirty="0">
                <a:solidFill>
                  <a:srgbClr val="00074E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2.5D Attention-</a:t>
            </a:r>
            <a:r>
              <a:rPr lang="en-US" altLang="ko-KR" sz="5500" b="1" dirty="0" err="1">
                <a:solidFill>
                  <a:srgbClr val="00074E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Unet</a:t>
            </a:r>
            <a:r>
              <a:rPr lang="en-US" altLang="ko-KR" sz="5500" b="1" dirty="0">
                <a:solidFill>
                  <a:srgbClr val="00074E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 + ASPP</a:t>
            </a:r>
            <a:endParaRPr lang="ko-KR" altLang="ko-KR" sz="5500" b="1" dirty="0">
              <a:solidFill>
                <a:srgbClr val="00074E"/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ED179813-35D8-477A-ABB8-5707EF165BB4}"/>
              </a:ext>
            </a:extLst>
          </p:cNvPr>
          <p:cNvGrpSpPr/>
          <p:nvPr/>
        </p:nvGrpSpPr>
        <p:grpSpPr>
          <a:xfrm>
            <a:off x="12268609" y="2483532"/>
            <a:ext cx="4674280" cy="2824818"/>
            <a:chOff x="13004120" y="2705100"/>
            <a:chExt cx="4674280" cy="2824818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AEFE49C4-EA20-0A87-372E-B8DF36786E19}"/>
                </a:ext>
              </a:extLst>
            </p:cNvPr>
            <p:cNvGrpSpPr/>
            <p:nvPr/>
          </p:nvGrpSpPr>
          <p:grpSpPr>
            <a:xfrm>
              <a:off x="13004120" y="2736454"/>
              <a:ext cx="1124976" cy="1260000"/>
              <a:chOff x="10022533" y="6541036"/>
              <a:chExt cx="1124976" cy="1260000"/>
            </a:xfrm>
          </p:grpSpPr>
          <p:sp>
            <p:nvSpPr>
              <p:cNvPr id="14" name="정육면체 13">
                <a:extLst>
                  <a:ext uri="{FF2B5EF4-FFF2-40B4-BE49-F238E27FC236}">
                    <a16:creationId xmlns:a16="http://schemas.microsoft.com/office/drawing/2014/main" id="{930311EE-A31B-8792-196C-FDA8DFA03EB0}"/>
                  </a:ext>
                </a:extLst>
              </p:cNvPr>
              <p:cNvSpPr/>
              <p:nvPr/>
            </p:nvSpPr>
            <p:spPr>
              <a:xfrm rot="16200000">
                <a:off x="9962835" y="6600734"/>
                <a:ext cx="1244372" cy="1124976"/>
              </a:xfrm>
              <a:prstGeom prst="cube">
                <a:avLst>
                  <a:gd name="adj" fmla="val 10798"/>
                </a:avLst>
              </a:prstGeom>
              <a:solidFill>
                <a:srgbClr val="D9E8FB"/>
              </a:solidFill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15" name="그림 14">
                <a:extLst>
                  <a:ext uri="{FF2B5EF4-FFF2-40B4-BE49-F238E27FC236}">
                    <a16:creationId xmlns:a16="http://schemas.microsoft.com/office/drawing/2014/main" id="{BB550A36-FC6C-650C-8395-218F6617F180}"/>
                  </a:ext>
                </a:extLst>
              </p:cNvPr>
              <p:cNvPicPr>
                <a:picLocks/>
              </p:cNvPicPr>
              <p:nvPr/>
            </p:nvPicPr>
            <p:blipFill rotWithShape="1">
              <a:blip r:embed="rId3"/>
              <a:srcRect l="4108" t="40441" b="40135"/>
              <a:stretch/>
            </p:blipFill>
            <p:spPr>
              <a:xfrm>
                <a:off x="10143066" y="6648839"/>
                <a:ext cx="1004443" cy="1152197"/>
              </a:xfrm>
              <a:prstGeom prst="rect">
                <a:avLst/>
              </a:prstGeom>
            </p:spPr>
          </p:pic>
        </p:grp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52523BAB-D1C2-8BB8-C105-98B6F59B7A50}"/>
                </a:ext>
              </a:extLst>
            </p:cNvPr>
            <p:cNvGrpSpPr/>
            <p:nvPr/>
          </p:nvGrpSpPr>
          <p:grpSpPr>
            <a:xfrm>
              <a:off x="14820440" y="4269918"/>
              <a:ext cx="1124976" cy="1260000"/>
              <a:chOff x="2040000" y="5472941"/>
              <a:chExt cx="1008000" cy="981640"/>
            </a:xfrm>
          </p:grpSpPr>
          <p:sp>
            <p:nvSpPr>
              <p:cNvPr id="17" name="정육면체 16">
                <a:extLst>
                  <a:ext uri="{FF2B5EF4-FFF2-40B4-BE49-F238E27FC236}">
                    <a16:creationId xmlns:a16="http://schemas.microsoft.com/office/drawing/2014/main" id="{B276ACDD-985D-DBC5-A42C-AA4A2B5F94EC}"/>
                  </a:ext>
                </a:extLst>
              </p:cNvPr>
              <p:cNvSpPr/>
              <p:nvPr/>
            </p:nvSpPr>
            <p:spPr>
              <a:xfrm rot="16200000">
                <a:off x="2058000" y="5454941"/>
                <a:ext cx="972000" cy="1008000"/>
              </a:xfrm>
              <a:prstGeom prst="cube">
                <a:avLst>
                  <a:gd name="adj" fmla="val 10798"/>
                </a:avLst>
              </a:prstGeom>
              <a:solidFill>
                <a:srgbClr val="FFF2CD"/>
              </a:solidFill>
              <a:ln>
                <a:solidFill>
                  <a:schemeClr val="accent4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18" name="그림 17">
                <a:extLst>
                  <a:ext uri="{FF2B5EF4-FFF2-40B4-BE49-F238E27FC236}">
                    <a16:creationId xmlns:a16="http://schemas.microsoft.com/office/drawing/2014/main" id="{836E765B-3108-4DF6-9EB1-339120707570}"/>
                  </a:ext>
                </a:extLst>
              </p:cNvPr>
              <p:cNvPicPr>
                <a:picLocks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48000" y="5559714"/>
                <a:ext cx="900000" cy="894867"/>
              </a:xfrm>
              <a:prstGeom prst="rect">
                <a:avLst/>
              </a:prstGeom>
            </p:spPr>
          </p:pic>
        </p:grp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FDF69F7D-1650-C799-0661-EF29C93ED407}"/>
                </a:ext>
              </a:extLst>
            </p:cNvPr>
            <p:cNvGrpSpPr/>
            <p:nvPr/>
          </p:nvGrpSpPr>
          <p:grpSpPr>
            <a:xfrm>
              <a:off x="16551648" y="2705100"/>
              <a:ext cx="1126752" cy="1260001"/>
              <a:chOff x="13570061" y="6509682"/>
              <a:chExt cx="1126752" cy="1260001"/>
            </a:xfrm>
          </p:grpSpPr>
          <p:sp>
            <p:nvSpPr>
              <p:cNvPr id="20" name="정육면체 19">
                <a:extLst>
                  <a:ext uri="{FF2B5EF4-FFF2-40B4-BE49-F238E27FC236}">
                    <a16:creationId xmlns:a16="http://schemas.microsoft.com/office/drawing/2014/main" id="{6DF47AD3-E064-8848-3D6A-4671BD4641A0}"/>
                  </a:ext>
                </a:extLst>
              </p:cNvPr>
              <p:cNvSpPr/>
              <p:nvPr/>
            </p:nvSpPr>
            <p:spPr>
              <a:xfrm rot="16200000">
                <a:off x="13516156" y="6563587"/>
                <a:ext cx="1232785" cy="1124976"/>
              </a:xfrm>
              <a:prstGeom prst="cube">
                <a:avLst>
                  <a:gd name="adj" fmla="val 10798"/>
                </a:avLst>
              </a:prstGeom>
              <a:solidFill>
                <a:srgbClr val="9DC3E6"/>
              </a:solidFill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21" name="그림 20">
                <a:extLst>
                  <a:ext uri="{FF2B5EF4-FFF2-40B4-BE49-F238E27FC236}">
                    <a16:creationId xmlns:a16="http://schemas.microsoft.com/office/drawing/2014/main" id="{08748BB0-7741-2EDB-C74D-BCCEC0DE80D8}"/>
                  </a:ext>
                </a:extLst>
              </p:cNvPr>
              <p:cNvPicPr>
                <a:picLocks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692370" y="6638945"/>
                <a:ext cx="1004443" cy="1130738"/>
              </a:xfrm>
              <a:prstGeom prst="rect">
                <a:avLst/>
              </a:prstGeom>
            </p:spPr>
          </p:pic>
        </p:grpSp>
        <p:sp>
          <p:nvSpPr>
            <p:cNvPr id="22" name="화살표: 오른쪽 21">
              <a:extLst>
                <a:ext uri="{FF2B5EF4-FFF2-40B4-BE49-F238E27FC236}">
                  <a16:creationId xmlns:a16="http://schemas.microsoft.com/office/drawing/2014/main" id="{8136E73B-5C9B-0B25-0F99-FFF73CBBBB40}"/>
                </a:ext>
              </a:extLst>
            </p:cNvPr>
            <p:cNvSpPr/>
            <p:nvPr/>
          </p:nvSpPr>
          <p:spPr>
            <a:xfrm>
              <a:off x="14412787" y="3344155"/>
              <a:ext cx="1980000" cy="152400"/>
            </a:xfrm>
            <a:prstGeom prst="rightArrow">
              <a:avLst/>
            </a:prstGeom>
            <a:solidFill>
              <a:schemeClr val="accent6">
                <a:lumMod val="60000"/>
                <a:lumOff val="40000"/>
                <a:alpha val="5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9FADB628-EA07-F255-AD5D-5EAE4E3CA721}"/>
                </a:ext>
              </a:extLst>
            </p:cNvPr>
            <p:cNvGrpSpPr/>
            <p:nvPr/>
          </p:nvGrpSpPr>
          <p:grpSpPr>
            <a:xfrm>
              <a:off x="15151968" y="3215085"/>
              <a:ext cx="461921" cy="432000"/>
              <a:chOff x="2586079" y="7886700"/>
              <a:chExt cx="461921" cy="432000"/>
            </a:xfrm>
          </p:grpSpPr>
          <p:sp>
            <p:nvSpPr>
              <p:cNvPr id="24" name="타원 23">
                <a:extLst>
                  <a:ext uri="{FF2B5EF4-FFF2-40B4-BE49-F238E27FC236}">
                    <a16:creationId xmlns:a16="http://schemas.microsoft.com/office/drawing/2014/main" id="{D5982B68-FFCC-927E-57C5-0D30995846B8}"/>
                  </a:ext>
                </a:extLst>
              </p:cNvPr>
              <p:cNvSpPr/>
              <p:nvPr/>
            </p:nvSpPr>
            <p:spPr>
              <a:xfrm>
                <a:off x="2590800" y="7886700"/>
                <a:ext cx="432000" cy="432000"/>
              </a:xfrm>
              <a:prstGeom prst="ellipse">
                <a:avLst/>
              </a:prstGeom>
              <a:solidFill>
                <a:srgbClr val="FFCCCC"/>
              </a:solidFill>
              <a:ln>
                <a:solidFill>
                  <a:srgbClr val="FF999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9C58971-CC19-7D7E-9C77-1E7BC44E260B}"/>
                  </a:ext>
                </a:extLst>
              </p:cNvPr>
              <p:cNvSpPr txBox="1"/>
              <p:nvPr/>
            </p:nvSpPr>
            <p:spPr>
              <a:xfrm>
                <a:off x="2586079" y="7898368"/>
                <a:ext cx="46192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AG</a:t>
                </a:r>
                <a:endPara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cxnSp>
          <p:nvCxnSpPr>
            <p:cNvPr id="26" name="직선 화살표 연결선 25">
              <a:extLst>
                <a:ext uri="{FF2B5EF4-FFF2-40B4-BE49-F238E27FC236}">
                  <a16:creationId xmlns:a16="http://schemas.microsoft.com/office/drawing/2014/main" id="{C9660813-972B-9D98-6BB4-66644D34E45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72689" y="3717218"/>
              <a:ext cx="0" cy="540000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4614124F-C889-1F60-95CF-484B90213E74}"/>
              </a:ext>
            </a:extLst>
          </p:cNvPr>
          <p:cNvGrpSpPr/>
          <p:nvPr/>
        </p:nvGrpSpPr>
        <p:grpSpPr>
          <a:xfrm>
            <a:off x="1305378" y="3259763"/>
            <a:ext cx="9872489" cy="3788266"/>
            <a:chOff x="1511300" y="2933700"/>
            <a:chExt cx="9872489" cy="3788266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135FE519-3F95-026A-8C8C-0CBE13C1247B}"/>
                </a:ext>
              </a:extLst>
            </p:cNvPr>
            <p:cNvSpPr/>
            <p:nvPr/>
          </p:nvSpPr>
          <p:spPr>
            <a:xfrm>
              <a:off x="1511300" y="2933700"/>
              <a:ext cx="72000" cy="720000"/>
            </a:xfrm>
            <a:prstGeom prst="rect">
              <a:avLst/>
            </a:prstGeom>
            <a:solidFill>
              <a:srgbClr val="D9E8FB"/>
            </a:solidFill>
            <a:ln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529E6395-C109-9E95-C79C-37C32C3026AF}"/>
                </a:ext>
              </a:extLst>
            </p:cNvPr>
            <p:cNvSpPr/>
            <p:nvPr/>
          </p:nvSpPr>
          <p:spPr>
            <a:xfrm>
              <a:off x="2047637" y="2933700"/>
              <a:ext cx="108000" cy="720000"/>
            </a:xfrm>
            <a:prstGeom prst="rect">
              <a:avLst/>
            </a:prstGeom>
            <a:solidFill>
              <a:srgbClr val="D9E8FB"/>
            </a:solidFill>
            <a:ln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3FDC0030-3ACD-DA28-5BA1-78CEA7A73FC2}"/>
                </a:ext>
              </a:extLst>
            </p:cNvPr>
            <p:cNvSpPr/>
            <p:nvPr/>
          </p:nvSpPr>
          <p:spPr>
            <a:xfrm>
              <a:off x="2053937" y="3924436"/>
              <a:ext cx="108000" cy="612000"/>
            </a:xfrm>
            <a:prstGeom prst="rect">
              <a:avLst/>
            </a:prstGeom>
            <a:solidFill>
              <a:srgbClr val="D9E8FB"/>
            </a:solidFill>
            <a:ln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072BC543-C6D2-1ADF-B8E9-E9AFD80D5019}"/>
                </a:ext>
              </a:extLst>
            </p:cNvPr>
            <p:cNvSpPr/>
            <p:nvPr/>
          </p:nvSpPr>
          <p:spPr>
            <a:xfrm>
              <a:off x="2559737" y="3924436"/>
              <a:ext cx="180000" cy="612000"/>
            </a:xfrm>
            <a:prstGeom prst="rect">
              <a:avLst/>
            </a:prstGeom>
            <a:solidFill>
              <a:srgbClr val="D9E8FB"/>
            </a:solidFill>
            <a:ln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B7488AD5-AE9F-BEEF-1FD9-CEE5E72C00BA}"/>
                </a:ext>
              </a:extLst>
            </p:cNvPr>
            <p:cNvSpPr/>
            <p:nvPr/>
          </p:nvSpPr>
          <p:spPr>
            <a:xfrm>
              <a:off x="2559737" y="4838836"/>
              <a:ext cx="180000" cy="468000"/>
            </a:xfrm>
            <a:prstGeom prst="rect">
              <a:avLst/>
            </a:prstGeom>
            <a:solidFill>
              <a:srgbClr val="D9E8FB"/>
            </a:solidFill>
            <a:ln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CD8FA961-D496-95B9-3F5C-A3B0096A03FD}"/>
                </a:ext>
              </a:extLst>
            </p:cNvPr>
            <p:cNvSpPr/>
            <p:nvPr/>
          </p:nvSpPr>
          <p:spPr>
            <a:xfrm>
              <a:off x="3108325" y="4838836"/>
              <a:ext cx="252000" cy="468000"/>
            </a:xfrm>
            <a:prstGeom prst="rect">
              <a:avLst/>
            </a:prstGeom>
            <a:solidFill>
              <a:srgbClr val="D9E8FB"/>
            </a:solidFill>
            <a:ln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1B9E2944-DB75-B63D-7F7B-BE7F935039BE}"/>
                </a:ext>
              </a:extLst>
            </p:cNvPr>
            <p:cNvSpPr/>
            <p:nvPr/>
          </p:nvSpPr>
          <p:spPr>
            <a:xfrm>
              <a:off x="3108325" y="5600836"/>
              <a:ext cx="252000" cy="360000"/>
            </a:xfrm>
            <a:prstGeom prst="rect">
              <a:avLst/>
            </a:prstGeom>
            <a:solidFill>
              <a:srgbClr val="D9E8FB"/>
            </a:solidFill>
            <a:ln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B63EA471-FF46-92D1-A00F-4D10D821B578}"/>
                </a:ext>
              </a:extLst>
            </p:cNvPr>
            <p:cNvSpPr/>
            <p:nvPr/>
          </p:nvSpPr>
          <p:spPr>
            <a:xfrm>
              <a:off x="3747963" y="5600836"/>
              <a:ext cx="432000" cy="360000"/>
            </a:xfrm>
            <a:prstGeom prst="rect">
              <a:avLst/>
            </a:prstGeom>
            <a:solidFill>
              <a:srgbClr val="D9E8FB"/>
            </a:solidFill>
            <a:ln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B14A8B13-FC20-D4F6-B6CF-3A604F7DB710}"/>
                </a:ext>
              </a:extLst>
            </p:cNvPr>
            <p:cNvSpPr/>
            <p:nvPr/>
          </p:nvSpPr>
          <p:spPr>
            <a:xfrm>
              <a:off x="3722563" y="6397036"/>
              <a:ext cx="432000" cy="288000"/>
            </a:xfrm>
            <a:prstGeom prst="rect">
              <a:avLst/>
            </a:prstGeom>
            <a:solidFill>
              <a:srgbClr val="D9E8FB"/>
            </a:solidFill>
            <a:ln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7F64DB56-1AAD-81AA-DD7E-A5CED056EF9C}"/>
                </a:ext>
              </a:extLst>
            </p:cNvPr>
            <p:cNvSpPr/>
            <p:nvPr/>
          </p:nvSpPr>
          <p:spPr>
            <a:xfrm>
              <a:off x="4368363" y="6397036"/>
              <a:ext cx="612000" cy="288000"/>
            </a:xfrm>
            <a:prstGeom prst="rect">
              <a:avLst/>
            </a:prstGeom>
            <a:solidFill>
              <a:srgbClr val="D9E8FB"/>
            </a:solidFill>
            <a:ln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F13466CA-C4C6-A365-F44E-7D86A758CEA9}"/>
                </a:ext>
              </a:extLst>
            </p:cNvPr>
            <p:cNvSpPr/>
            <p:nvPr/>
          </p:nvSpPr>
          <p:spPr>
            <a:xfrm>
              <a:off x="6067463" y="5600836"/>
              <a:ext cx="432000" cy="3600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00E6BF00-DF7B-CB05-BAEB-DB707311800A}"/>
                </a:ext>
              </a:extLst>
            </p:cNvPr>
            <p:cNvSpPr/>
            <p:nvPr/>
          </p:nvSpPr>
          <p:spPr>
            <a:xfrm>
              <a:off x="6524662" y="5600836"/>
              <a:ext cx="432000" cy="360000"/>
            </a:xfrm>
            <a:prstGeom prst="rect">
              <a:avLst/>
            </a:prstGeom>
            <a:solidFill>
              <a:srgbClr val="FFF2CD"/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C4DBBCBB-A963-9B1F-E4CF-4C73329594E7}"/>
                </a:ext>
              </a:extLst>
            </p:cNvPr>
            <p:cNvSpPr/>
            <p:nvPr/>
          </p:nvSpPr>
          <p:spPr>
            <a:xfrm>
              <a:off x="7161863" y="5600836"/>
              <a:ext cx="252000" cy="360000"/>
            </a:xfrm>
            <a:prstGeom prst="rect">
              <a:avLst/>
            </a:prstGeom>
            <a:solidFill>
              <a:srgbClr val="FFF2CD"/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AE70A143-7E8E-7090-ACC7-442E4C557C2F}"/>
                </a:ext>
              </a:extLst>
            </p:cNvPr>
            <p:cNvSpPr/>
            <p:nvPr/>
          </p:nvSpPr>
          <p:spPr>
            <a:xfrm>
              <a:off x="7918399" y="4838836"/>
              <a:ext cx="252000" cy="4680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2DCEB758-EE7D-54B7-0C22-38390CF58FA9}"/>
                </a:ext>
              </a:extLst>
            </p:cNvPr>
            <p:cNvSpPr/>
            <p:nvPr/>
          </p:nvSpPr>
          <p:spPr>
            <a:xfrm>
              <a:off x="8168336" y="4838836"/>
              <a:ext cx="252000" cy="468000"/>
            </a:xfrm>
            <a:prstGeom prst="rect">
              <a:avLst/>
            </a:prstGeom>
            <a:solidFill>
              <a:srgbClr val="FFF2CD"/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069ECD0E-DB28-CC1D-F108-E5C170312082}"/>
                </a:ext>
              </a:extLst>
            </p:cNvPr>
            <p:cNvSpPr/>
            <p:nvPr/>
          </p:nvSpPr>
          <p:spPr>
            <a:xfrm>
              <a:off x="8717263" y="4838836"/>
              <a:ext cx="180000" cy="468000"/>
            </a:xfrm>
            <a:prstGeom prst="rect">
              <a:avLst/>
            </a:prstGeom>
            <a:solidFill>
              <a:srgbClr val="FFF2CD"/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7A4A2422-8250-BBCB-2B5A-3642B011FE54}"/>
                </a:ext>
              </a:extLst>
            </p:cNvPr>
            <p:cNvSpPr/>
            <p:nvPr/>
          </p:nvSpPr>
          <p:spPr>
            <a:xfrm>
              <a:off x="9479263" y="3924436"/>
              <a:ext cx="180000" cy="6120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A7CDC999-CEED-1E10-121C-DBBE2E7B2471}"/>
                </a:ext>
              </a:extLst>
            </p:cNvPr>
            <p:cNvSpPr/>
            <p:nvPr/>
          </p:nvSpPr>
          <p:spPr>
            <a:xfrm>
              <a:off x="9680897" y="3924436"/>
              <a:ext cx="180000" cy="612000"/>
            </a:xfrm>
            <a:prstGeom prst="rect">
              <a:avLst/>
            </a:prstGeom>
            <a:solidFill>
              <a:srgbClr val="FFF2CD"/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9A3616D3-5165-829C-FE99-0D3F4F38C137}"/>
                </a:ext>
              </a:extLst>
            </p:cNvPr>
            <p:cNvSpPr/>
            <p:nvPr/>
          </p:nvSpPr>
          <p:spPr>
            <a:xfrm>
              <a:off x="10160863" y="3924436"/>
              <a:ext cx="108000" cy="612000"/>
            </a:xfrm>
            <a:prstGeom prst="rect">
              <a:avLst/>
            </a:prstGeom>
            <a:solidFill>
              <a:srgbClr val="FFF2CD"/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EDEBAFFD-FADD-F3A5-F1BB-3035314CDC0D}"/>
                </a:ext>
              </a:extLst>
            </p:cNvPr>
            <p:cNvSpPr/>
            <p:nvPr/>
          </p:nvSpPr>
          <p:spPr>
            <a:xfrm>
              <a:off x="10854589" y="2933700"/>
              <a:ext cx="108000" cy="720000"/>
            </a:xfrm>
            <a:prstGeom prst="rect">
              <a:avLst/>
            </a:prstGeom>
            <a:solidFill>
              <a:srgbClr val="FFF2CD"/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10F6D8F1-D5A8-5E35-E2D6-CAA51A2AF548}"/>
                </a:ext>
              </a:extLst>
            </p:cNvPr>
            <p:cNvSpPr/>
            <p:nvPr/>
          </p:nvSpPr>
          <p:spPr>
            <a:xfrm>
              <a:off x="10721389" y="2933700"/>
              <a:ext cx="108000" cy="7200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0E0CBB81-2FAB-8D8D-87C3-96F955127C57}"/>
                </a:ext>
              </a:extLst>
            </p:cNvPr>
            <p:cNvSpPr/>
            <p:nvPr/>
          </p:nvSpPr>
          <p:spPr>
            <a:xfrm>
              <a:off x="11311789" y="2933700"/>
              <a:ext cx="72000" cy="720000"/>
            </a:xfrm>
            <a:prstGeom prst="rect">
              <a:avLst/>
            </a:prstGeom>
            <a:solidFill>
              <a:srgbClr val="FFF2CD"/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화살표: 오른쪽 49">
              <a:extLst>
                <a:ext uri="{FF2B5EF4-FFF2-40B4-BE49-F238E27FC236}">
                  <a16:creationId xmlns:a16="http://schemas.microsoft.com/office/drawing/2014/main" id="{738D815C-DBE0-55E4-B021-83BFFD428C82}"/>
                </a:ext>
              </a:extLst>
            </p:cNvPr>
            <p:cNvSpPr/>
            <p:nvPr/>
          </p:nvSpPr>
          <p:spPr>
            <a:xfrm>
              <a:off x="4330263" y="5704636"/>
              <a:ext cx="1620000" cy="152400"/>
            </a:xfrm>
            <a:prstGeom prst="rightArrow">
              <a:avLst/>
            </a:prstGeom>
            <a:solidFill>
              <a:schemeClr val="accent6">
                <a:lumMod val="60000"/>
                <a:lumOff val="40000"/>
                <a:alpha val="5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화살표: 오른쪽 50">
              <a:extLst>
                <a:ext uri="{FF2B5EF4-FFF2-40B4-BE49-F238E27FC236}">
                  <a16:creationId xmlns:a16="http://schemas.microsoft.com/office/drawing/2014/main" id="{C495EC33-755D-822A-9C60-6B6F284D9288}"/>
                </a:ext>
              </a:extLst>
            </p:cNvPr>
            <p:cNvSpPr/>
            <p:nvPr/>
          </p:nvSpPr>
          <p:spPr>
            <a:xfrm>
              <a:off x="3617725" y="4996636"/>
              <a:ext cx="4140000" cy="152400"/>
            </a:xfrm>
            <a:prstGeom prst="rightArrow">
              <a:avLst/>
            </a:prstGeom>
            <a:solidFill>
              <a:schemeClr val="accent6">
                <a:lumMod val="60000"/>
                <a:lumOff val="40000"/>
                <a:alpha val="5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화살표: 오른쪽 51">
              <a:extLst>
                <a:ext uri="{FF2B5EF4-FFF2-40B4-BE49-F238E27FC236}">
                  <a16:creationId xmlns:a16="http://schemas.microsoft.com/office/drawing/2014/main" id="{232EEE12-6273-A62A-1735-A9510D324738}"/>
                </a:ext>
              </a:extLst>
            </p:cNvPr>
            <p:cNvSpPr/>
            <p:nvPr/>
          </p:nvSpPr>
          <p:spPr>
            <a:xfrm>
              <a:off x="2968863" y="4154236"/>
              <a:ext cx="6300000" cy="152400"/>
            </a:xfrm>
            <a:prstGeom prst="rightArrow">
              <a:avLst/>
            </a:prstGeom>
            <a:solidFill>
              <a:schemeClr val="accent6">
                <a:lumMod val="60000"/>
                <a:lumOff val="40000"/>
                <a:alpha val="5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화살표: 오른쪽 52">
              <a:extLst>
                <a:ext uri="{FF2B5EF4-FFF2-40B4-BE49-F238E27FC236}">
                  <a16:creationId xmlns:a16="http://schemas.microsoft.com/office/drawing/2014/main" id="{8C348227-6277-7D60-1C2E-4355E4C93A2A}"/>
                </a:ext>
              </a:extLst>
            </p:cNvPr>
            <p:cNvSpPr/>
            <p:nvPr/>
          </p:nvSpPr>
          <p:spPr>
            <a:xfrm>
              <a:off x="2331541" y="3217500"/>
              <a:ext cx="8280000" cy="152400"/>
            </a:xfrm>
            <a:prstGeom prst="rightArrow">
              <a:avLst/>
            </a:prstGeom>
            <a:solidFill>
              <a:schemeClr val="accent6">
                <a:lumMod val="60000"/>
                <a:lumOff val="40000"/>
                <a:alpha val="5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EC8DC01A-FD61-D7CF-1EE9-D8DD265FA2DB}"/>
                </a:ext>
              </a:extLst>
            </p:cNvPr>
            <p:cNvGrpSpPr/>
            <p:nvPr/>
          </p:nvGrpSpPr>
          <p:grpSpPr>
            <a:xfrm>
              <a:off x="5205403" y="5600700"/>
              <a:ext cx="461921" cy="432000"/>
              <a:chOff x="2586079" y="7886700"/>
              <a:chExt cx="461921" cy="432000"/>
            </a:xfrm>
          </p:grpSpPr>
          <p:sp>
            <p:nvSpPr>
              <p:cNvPr id="94" name="타원 93">
                <a:extLst>
                  <a:ext uri="{FF2B5EF4-FFF2-40B4-BE49-F238E27FC236}">
                    <a16:creationId xmlns:a16="http://schemas.microsoft.com/office/drawing/2014/main" id="{CFD7CFCD-BE2D-314F-0ADB-F43A45917A77}"/>
                  </a:ext>
                </a:extLst>
              </p:cNvPr>
              <p:cNvSpPr/>
              <p:nvPr/>
            </p:nvSpPr>
            <p:spPr>
              <a:xfrm>
                <a:off x="2590800" y="7886700"/>
                <a:ext cx="432000" cy="432000"/>
              </a:xfrm>
              <a:prstGeom prst="ellipse">
                <a:avLst/>
              </a:prstGeom>
              <a:solidFill>
                <a:srgbClr val="FFCCCC"/>
              </a:solidFill>
              <a:ln>
                <a:solidFill>
                  <a:srgbClr val="FF999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2C2BB3E4-A464-2319-46AC-9B71791BCA6E}"/>
                  </a:ext>
                </a:extLst>
              </p:cNvPr>
              <p:cNvSpPr txBox="1"/>
              <p:nvPr/>
            </p:nvSpPr>
            <p:spPr>
              <a:xfrm>
                <a:off x="2586079" y="7898368"/>
                <a:ext cx="46192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AG</a:t>
                </a:r>
                <a:endPara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D1417BA3-A52E-736F-D30D-F17AF045171F}"/>
                </a:ext>
              </a:extLst>
            </p:cNvPr>
            <p:cNvGrpSpPr/>
            <p:nvPr/>
          </p:nvGrpSpPr>
          <p:grpSpPr>
            <a:xfrm>
              <a:off x="7052776" y="4856836"/>
              <a:ext cx="461921" cy="432000"/>
              <a:chOff x="2586079" y="7886700"/>
              <a:chExt cx="461921" cy="432000"/>
            </a:xfrm>
          </p:grpSpPr>
          <p:sp>
            <p:nvSpPr>
              <p:cNvPr id="92" name="타원 91">
                <a:extLst>
                  <a:ext uri="{FF2B5EF4-FFF2-40B4-BE49-F238E27FC236}">
                    <a16:creationId xmlns:a16="http://schemas.microsoft.com/office/drawing/2014/main" id="{4A53FB88-B90D-2E19-CF4C-624538BD1397}"/>
                  </a:ext>
                </a:extLst>
              </p:cNvPr>
              <p:cNvSpPr/>
              <p:nvPr/>
            </p:nvSpPr>
            <p:spPr>
              <a:xfrm>
                <a:off x="2590800" y="7886700"/>
                <a:ext cx="432000" cy="432000"/>
              </a:xfrm>
              <a:prstGeom prst="ellipse">
                <a:avLst/>
              </a:prstGeom>
              <a:solidFill>
                <a:srgbClr val="FFCCCC"/>
              </a:solidFill>
              <a:ln>
                <a:solidFill>
                  <a:srgbClr val="FF999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4EF10A11-DDC5-CB34-D67F-5B96F304349B}"/>
                  </a:ext>
                </a:extLst>
              </p:cNvPr>
              <p:cNvSpPr txBox="1"/>
              <p:nvPr/>
            </p:nvSpPr>
            <p:spPr>
              <a:xfrm>
                <a:off x="2586079" y="7898368"/>
                <a:ext cx="46192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AG</a:t>
                </a:r>
                <a:endPara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83324209-B7F4-FFE2-48CE-DC8B0E3C82A5}"/>
                </a:ext>
              </a:extLst>
            </p:cNvPr>
            <p:cNvGrpSpPr/>
            <p:nvPr/>
          </p:nvGrpSpPr>
          <p:grpSpPr>
            <a:xfrm>
              <a:off x="8596776" y="4014436"/>
              <a:ext cx="461921" cy="432000"/>
              <a:chOff x="2586079" y="7886700"/>
              <a:chExt cx="461921" cy="432000"/>
            </a:xfrm>
          </p:grpSpPr>
          <p:sp>
            <p:nvSpPr>
              <p:cNvPr id="90" name="타원 89">
                <a:extLst>
                  <a:ext uri="{FF2B5EF4-FFF2-40B4-BE49-F238E27FC236}">
                    <a16:creationId xmlns:a16="http://schemas.microsoft.com/office/drawing/2014/main" id="{3B358097-1AD5-B274-8FDB-C4563D816600}"/>
                  </a:ext>
                </a:extLst>
              </p:cNvPr>
              <p:cNvSpPr/>
              <p:nvPr/>
            </p:nvSpPr>
            <p:spPr>
              <a:xfrm>
                <a:off x="2590800" y="7886700"/>
                <a:ext cx="432000" cy="432000"/>
              </a:xfrm>
              <a:prstGeom prst="ellipse">
                <a:avLst/>
              </a:prstGeom>
              <a:solidFill>
                <a:srgbClr val="FFCCCC"/>
              </a:solidFill>
              <a:ln>
                <a:solidFill>
                  <a:srgbClr val="FF999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CFEFA09F-E26F-BF7F-7C5D-095A4479C391}"/>
                  </a:ext>
                </a:extLst>
              </p:cNvPr>
              <p:cNvSpPr txBox="1"/>
              <p:nvPr/>
            </p:nvSpPr>
            <p:spPr>
              <a:xfrm>
                <a:off x="2586079" y="7898368"/>
                <a:ext cx="46192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AG</a:t>
                </a:r>
                <a:endPara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6334F4DD-C53B-B30D-6E57-DEDB09D699CA}"/>
                </a:ext>
              </a:extLst>
            </p:cNvPr>
            <p:cNvGrpSpPr/>
            <p:nvPr/>
          </p:nvGrpSpPr>
          <p:grpSpPr>
            <a:xfrm>
              <a:off x="10004663" y="3077700"/>
              <a:ext cx="461921" cy="432000"/>
              <a:chOff x="2586079" y="7886700"/>
              <a:chExt cx="461921" cy="432000"/>
            </a:xfrm>
          </p:grpSpPr>
          <p:sp>
            <p:nvSpPr>
              <p:cNvPr id="88" name="타원 87">
                <a:extLst>
                  <a:ext uri="{FF2B5EF4-FFF2-40B4-BE49-F238E27FC236}">
                    <a16:creationId xmlns:a16="http://schemas.microsoft.com/office/drawing/2014/main" id="{EF583213-2634-75B8-094F-315DA6C22D3D}"/>
                  </a:ext>
                </a:extLst>
              </p:cNvPr>
              <p:cNvSpPr/>
              <p:nvPr/>
            </p:nvSpPr>
            <p:spPr>
              <a:xfrm>
                <a:off x="2590800" y="7886700"/>
                <a:ext cx="432000" cy="432000"/>
              </a:xfrm>
              <a:prstGeom prst="ellipse">
                <a:avLst/>
              </a:prstGeom>
              <a:solidFill>
                <a:srgbClr val="FFCCCC"/>
              </a:solidFill>
              <a:ln>
                <a:solidFill>
                  <a:srgbClr val="FF999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3DEE358D-30C6-CC5B-AA20-03E23CEEC5DD}"/>
                  </a:ext>
                </a:extLst>
              </p:cNvPr>
              <p:cNvSpPr txBox="1"/>
              <p:nvPr/>
            </p:nvSpPr>
            <p:spPr>
              <a:xfrm>
                <a:off x="2586079" y="7898368"/>
                <a:ext cx="46192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AG</a:t>
                </a:r>
                <a:endPara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cxnSp>
          <p:nvCxnSpPr>
            <p:cNvPr id="58" name="직선 화살표 연결선 57">
              <a:extLst>
                <a:ext uri="{FF2B5EF4-FFF2-40B4-BE49-F238E27FC236}">
                  <a16:creationId xmlns:a16="http://schemas.microsoft.com/office/drawing/2014/main" id="{2558B5E2-3855-D355-B3E0-1A9C04DB79D7}"/>
                </a:ext>
              </a:extLst>
            </p:cNvPr>
            <p:cNvCxnSpPr>
              <a:cxnSpLocks/>
            </p:cNvCxnSpPr>
            <p:nvPr/>
          </p:nvCxnSpPr>
          <p:spPr>
            <a:xfrm>
              <a:off x="1596737" y="3293700"/>
              <a:ext cx="3600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화살표 연결선 58">
              <a:extLst>
                <a:ext uri="{FF2B5EF4-FFF2-40B4-BE49-F238E27FC236}">
                  <a16:creationId xmlns:a16="http://schemas.microsoft.com/office/drawing/2014/main" id="{473B431F-729A-E80D-192F-59949AF2D972}"/>
                </a:ext>
              </a:extLst>
            </p:cNvPr>
            <p:cNvCxnSpPr/>
            <p:nvPr/>
          </p:nvCxnSpPr>
          <p:spPr>
            <a:xfrm>
              <a:off x="2151137" y="4230436"/>
              <a:ext cx="3600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화살표 연결선 59">
              <a:extLst>
                <a:ext uri="{FF2B5EF4-FFF2-40B4-BE49-F238E27FC236}">
                  <a16:creationId xmlns:a16="http://schemas.microsoft.com/office/drawing/2014/main" id="{4D9D1734-9AFA-FC08-9B62-1A793435E0EE}"/>
                </a:ext>
              </a:extLst>
            </p:cNvPr>
            <p:cNvCxnSpPr/>
            <p:nvPr/>
          </p:nvCxnSpPr>
          <p:spPr>
            <a:xfrm>
              <a:off x="2739737" y="5072836"/>
              <a:ext cx="3600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화살표 연결선 60">
              <a:extLst>
                <a:ext uri="{FF2B5EF4-FFF2-40B4-BE49-F238E27FC236}">
                  <a16:creationId xmlns:a16="http://schemas.microsoft.com/office/drawing/2014/main" id="{B57FE924-42DB-0F2B-E434-323B17C259BB}"/>
                </a:ext>
              </a:extLst>
            </p:cNvPr>
            <p:cNvCxnSpPr/>
            <p:nvPr/>
          </p:nvCxnSpPr>
          <p:spPr>
            <a:xfrm>
              <a:off x="3370337" y="5780836"/>
              <a:ext cx="3600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화살표 연결선 61">
              <a:extLst>
                <a:ext uri="{FF2B5EF4-FFF2-40B4-BE49-F238E27FC236}">
                  <a16:creationId xmlns:a16="http://schemas.microsoft.com/office/drawing/2014/main" id="{E9F12C6B-DB0A-5293-E9A6-01CD780CFDB3}"/>
                </a:ext>
              </a:extLst>
            </p:cNvPr>
            <p:cNvCxnSpPr>
              <a:cxnSpLocks/>
            </p:cNvCxnSpPr>
            <p:nvPr/>
          </p:nvCxnSpPr>
          <p:spPr>
            <a:xfrm>
              <a:off x="11012463" y="3274034"/>
              <a:ext cx="1800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화살표 연결선 62">
              <a:extLst>
                <a:ext uri="{FF2B5EF4-FFF2-40B4-BE49-F238E27FC236}">
                  <a16:creationId xmlns:a16="http://schemas.microsoft.com/office/drawing/2014/main" id="{566C9226-325F-A705-F643-6A1875F5B042}"/>
                </a:ext>
              </a:extLst>
            </p:cNvPr>
            <p:cNvCxnSpPr>
              <a:cxnSpLocks/>
            </p:cNvCxnSpPr>
            <p:nvPr/>
          </p:nvCxnSpPr>
          <p:spPr>
            <a:xfrm>
              <a:off x="9912958" y="4230436"/>
              <a:ext cx="1800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화살표 연결선 63">
              <a:extLst>
                <a:ext uri="{FF2B5EF4-FFF2-40B4-BE49-F238E27FC236}">
                  <a16:creationId xmlns:a16="http://schemas.microsoft.com/office/drawing/2014/main" id="{252969D4-1DB8-1136-2B99-170D0E7CAA80}"/>
                </a:ext>
              </a:extLst>
            </p:cNvPr>
            <p:cNvCxnSpPr>
              <a:cxnSpLocks/>
            </p:cNvCxnSpPr>
            <p:nvPr/>
          </p:nvCxnSpPr>
          <p:spPr>
            <a:xfrm>
              <a:off x="8436397" y="5072836"/>
              <a:ext cx="1800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화살표 연결선 64">
              <a:extLst>
                <a:ext uri="{FF2B5EF4-FFF2-40B4-BE49-F238E27FC236}">
                  <a16:creationId xmlns:a16="http://schemas.microsoft.com/office/drawing/2014/main" id="{E535BE63-94AC-4750-5BA5-9B2470FB06DC}"/>
                </a:ext>
              </a:extLst>
            </p:cNvPr>
            <p:cNvCxnSpPr>
              <a:cxnSpLocks/>
            </p:cNvCxnSpPr>
            <p:nvPr/>
          </p:nvCxnSpPr>
          <p:spPr>
            <a:xfrm>
              <a:off x="6956663" y="5780836"/>
              <a:ext cx="1800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화살표 연결선 65">
              <a:extLst>
                <a:ext uri="{FF2B5EF4-FFF2-40B4-BE49-F238E27FC236}">
                  <a16:creationId xmlns:a16="http://schemas.microsoft.com/office/drawing/2014/main" id="{9FAB8E1B-90F7-BFFE-2236-1E50479AE13F}"/>
                </a:ext>
              </a:extLst>
            </p:cNvPr>
            <p:cNvCxnSpPr>
              <a:cxnSpLocks/>
            </p:cNvCxnSpPr>
            <p:nvPr/>
          </p:nvCxnSpPr>
          <p:spPr>
            <a:xfrm>
              <a:off x="4154563" y="6541036"/>
              <a:ext cx="1800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화살표 연결선 66">
              <a:extLst>
                <a:ext uri="{FF2B5EF4-FFF2-40B4-BE49-F238E27FC236}">
                  <a16:creationId xmlns:a16="http://schemas.microsoft.com/office/drawing/2014/main" id="{19FD004A-9514-F976-5058-CB2895BB2BD2}"/>
                </a:ext>
              </a:extLst>
            </p:cNvPr>
            <p:cNvCxnSpPr>
              <a:cxnSpLocks/>
              <a:stCxn id="29" idx="2"/>
            </p:cNvCxnSpPr>
            <p:nvPr/>
          </p:nvCxnSpPr>
          <p:spPr>
            <a:xfrm>
              <a:off x="2101637" y="3653700"/>
              <a:ext cx="0" cy="270000"/>
            </a:xfrm>
            <a:prstGeom prst="straightConnector1">
              <a:avLst/>
            </a:prstGeom>
            <a:ln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화살표 연결선 67">
              <a:extLst>
                <a:ext uri="{FF2B5EF4-FFF2-40B4-BE49-F238E27FC236}">
                  <a16:creationId xmlns:a16="http://schemas.microsoft.com/office/drawing/2014/main" id="{F34F100E-B4F9-A7F4-B77B-FD2C87E77CAA}"/>
                </a:ext>
              </a:extLst>
            </p:cNvPr>
            <p:cNvCxnSpPr/>
            <p:nvPr/>
          </p:nvCxnSpPr>
          <p:spPr>
            <a:xfrm>
              <a:off x="2649737" y="4552133"/>
              <a:ext cx="0" cy="270000"/>
            </a:xfrm>
            <a:prstGeom prst="straightConnector1">
              <a:avLst/>
            </a:prstGeom>
            <a:ln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화살표 연결선 68">
              <a:extLst>
                <a:ext uri="{FF2B5EF4-FFF2-40B4-BE49-F238E27FC236}">
                  <a16:creationId xmlns:a16="http://schemas.microsoft.com/office/drawing/2014/main" id="{0D00C923-D185-AB7A-0F1D-B90EF49BD533}"/>
                </a:ext>
              </a:extLst>
            </p:cNvPr>
            <p:cNvCxnSpPr/>
            <p:nvPr/>
          </p:nvCxnSpPr>
          <p:spPr>
            <a:xfrm>
              <a:off x="3234325" y="5306355"/>
              <a:ext cx="0" cy="270000"/>
            </a:xfrm>
            <a:prstGeom prst="straightConnector1">
              <a:avLst/>
            </a:prstGeom>
            <a:ln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화살표 연결선 69">
              <a:extLst>
                <a:ext uri="{FF2B5EF4-FFF2-40B4-BE49-F238E27FC236}">
                  <a16:creationId xmlns:a16="http://schemas.microsoft.com/office/drawing/2014/main" id="{248F9BF0-7BFA-5570-422A-E0DAFAB55C35}"/>
                </a:ext>
              </a:extLst>
            </p:cNvPr>
            <p:cNvCxnSpPr/>
            <p:nvPr/>
          </p:nvCxnSpPr>
          <p:spPr>
            <a:xfrm>
              <a:off x="3962725" y="6037036"/>
              <a:ext cx="0" cy="270000"/>
            </a:xfrm>
            <a:prstGeom prst="straightConnector1">
              <a:avLst/>
            </a:prstGeom>
            <a:ln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화살표 연결선 70">
              <a:extLst>
                <a:ext uri="{FF2B5EF4-FFF2-40B4-BE49-F238E27FC236}">
                  <a16:creationId xmlns:a16="http://schemas.microsoft.com/office/drawing/2014/main" id="{2BDB32B3-A738-49E7-AEFA-0E4237B15F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36363" y="6110236"/>
              <a:ext cx="0" cy="270000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화살표 연결선 71">
              <a:extLst>
                <a:ext uri="{FF2B5EF4-FFF2-40B4-BE49-F238E27FC236}">
                  <a16:creationId xmlns:a16="http://schemas.microsoft.com/office/drawing/2014/main" id="{B5FD732E-16A9-05CB-2AE3-96A2789406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83736" y="5296036"/>
              <a:ext cx="0" cy="270000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화살표 연결선 72">
              <a:extLst>
                <a:ext uri="{FF2B5EF4-FFF2-40B4-BE49-F238E27FC236}">
                  <a16:creationId xmlns:a16="http://schemas.microsoft.com/office/drawing/2014/main" id="{6339513C-0DB4-C46A-4A08-0969AE6FEB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27736" y="4534036"/>
              <a:ext cx="0" cy="270000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화살표 연결선 73">
              <a:extLst>
                <a:ext uri="{FF2B5EF4-FFF2-40B4-BE49-F238E27FC236}">
                  <a16:creationId xmlns:a16="http://schemas.microsoft.com/office/drawing/2014/main" id="{EA7C9F20-DCBB-8D9E-2BC7-0581948998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33263" y="3619636"/>
              <a:ext cx="0" cy="270000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연결선: 꺾임 74">
              <a:extLst>
                <a:ext uri="{FF2B5EF4-FFF2-40B4-BE49-F238E27FC236}">
                  <a16:creationId xmlns:a16="http://schemas.microsoft.com/office/drawing/2014/main" id="{34DFB1E2-6558-B59A-304D-586D6D3B5BAB}"/>
                </a:ext>
              </a:extLst>
            </p:cNvPr>
            <p:cNvCxnSpPr>
              <a:cxnSpLocks/>
              <a:stCxn id="84" idx="3"/>
              <a:endCxn id="39" idx="2"/>
            </p:cNvCxnSpPr>
            <p:nvPr/>
          </p:nvCxnSpPr>
          <p:spPr>
            <a:xfrm flipV="1">
              <a:off x="5742363" y="5960836"/>
              <a:ext cx="998299" cy="580200"/>
            </a:xfrm>
            <a:prstGeom prst="bentConnector2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연결선: 꺾임 75">
              <a:extLst>
                <a:ext uri="{FF2B5EF4-FFF2-40B4-BE49-F238E27FC236}">
                  <a16:creationId xmlns:a16="http://schemas.microsoft.com/office/drawing/2014/main" id="{AE3F1604-7774-FC54-F3B6-47562C37F625}"/>
                </a:ext>
              </a:extLst>
            </p:cNvPr>
            <p:cNvCxnSpPr>
              <a:cxnSpLocks/>
              <a:stCxn id="40" idx="3"/>
              <a:endCxn id="42" idx="2"/>
            </p:cNvCxnSpPr>
            <p:nvPr/>
          </p:nvCxnSpPr>
          <p:spPr>
            <a:xfrm flipV="1">
              <a:off x="7413863" y="5306836"/>
              <a:ext cx="880473" cy="474000"/>
            </a:xfrm>
            <a:prstGeom prst="bentConnector2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연결선: 꺾임 76">
              <a:extLst>
                <a:ext uri="{FF2B5EF4-FFF2-40B4-BE49-F238E27FC236}">
                  <a16:creationId xmlns:a16="http://schemas.microsoft.com/office/drawing/2014/main" id="{FA5B466A-B381-280A-B20F-5A0555304194}"/>
                </a:ext>
              </a:extLst>
            </p:cNvPr>
            <p:cNvCxnSpPr>
              <a:cxnSpLocks/>
              <a:stCxn id="43" idx="3"/>
              <a:endCxn id="45" idx="2"/>
            </p:cNvCxnSpPr>
            <p:nvPr/>
          </p:nvCxnSpPr>
          <p:spPr>
            <a:xfrm flipV="1">
              <a:off x="8897263" y="4536436"/>
              <a:ext cx="873634" cy="536400"/>
            </a:xfrm>
            <a:prstGeom prst="bentConnector2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연결선: 꺾임 77">
              <a:extLst>
                <a:ext uri="{FF2B5EF4-FFF2-40B4-BE49-F238E27FC236}">
                  <a16:creationId xmlns:a16="http://schemas.microsoft.com/office/drawing/2014/main" id="{EAEBBB9D-CC9E-9EFA-EF62-989333842A5C}"/>
                </a:ext>
              </a:extLst>
            </p:cNvPr>
            <p:cNvCxnSpPr>
              <a:cxnSpLocks/>
              <a:stCxn id="46" idx="3"/>
              <a:endCxn id="47" idx="2"/>
            </p:cNvCxnSpPr>
            <p:nvPr/>
          </p:nvCxnSpPr>
          <p:spPr>
            <a:xfrm flipV="1">
              <a:off x="10268863" y="3653700"/>
              <a:ext cx="639726" cy="576736"/>
            </a:xfrm>
            <a:prstGeom prst="bentConnector2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F208E34E-EDE5-FBCE-B98C-D258F291EBCE}"/>
                </a:ext>
              </a:extLst>
            </p:cNvPr>
            <p:cNvSpPr txBox="1"/>
            <p:nvPr/>
          </p:nvSpPr>
          <p:spPr>
            <a:xfrm>
              <a:off x="5334000" y="3097768"/>
              <a:ext cx="1697901" cy="36933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Skip Connection</a:t>
              </a:r>
              <a:endParaRPr lang="ko-KR" altLang="en-US" dirty="0"/>
            </a:p>
          </p:txBody>
        </p:sp>
        <p:grpSp>
          <p:nvGrpSpPr>
            <p:cNvPr id="82" name="그룹 81">
              <a:extLst>
                <a:ext uri="{FF2B5EF4-FFF2-40B4-BE49-F238E27FC236}">
                  <a16:creationId xmlns:a16="http://schemas.microsoft.com/office/drawing/2014/main" id="{68DCEAFF-BA65-318C-637C-4EE6615EEF54}"/>
                </a:ext>
              </a:extLst>
            </p:cNvPr>
            <p:cNvGrpSpPr/>
            <p:nvPr/>
          </p:nvGrpSpPr>
          <p:grpSpPr>
            <a:xfrm>
              <a:off x="4987637" y="6352634"/>
              <a:ext cx="778521" cy="369332"/>
              <a:chOff x="4987637" y="6352634"/>
              <a:chExt cx="778521" cy="369332"/>
            </a:xfrm>
          </p:grpSpPr>
          <p:sp>
            <p:nvSpPr>
              <p:cNvPr id="84" name="직사각형 83">
                <a:extLst>
                  <a:ext uri="{FF2B5EF4-FFF2-40B4-BE49-F238E27FC236}">
                    <a16:creationId xmlns:a16="http://schemas.microsoft.com/office/drawing/2014/main" id="{A8C0D6EA-6AA4-4AB9-001A-51B41FA44F3F}"/>
                  </a:ext>
                </a:extLst>
              </p:cNvPr>
              <p:cNvSpPr/>
              <p:nvPr/>
            </p:nvSpPr>
            <p:spPr>
              <a:xfrm>
                <a:off x="5130363" y="6397036"/>
                <a:ext cx="612000" cy="28800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rgbClr val="FF993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86" name="직선 화살표 연결선 85">
                <a:extLst>
                  <a:ext uri="{FF2B5EF4-FFF2-40B4-BE49-F238E27FC236}">
                    <a16:creationId xmlns:a16="http://schemas.microsoft.com/office/drawing/2014/main" id="{808A179F-26D0-4B5A-2418-DE047A1A823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87637" y="6541036"/>
                <a:ext cx="10800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B830BD1D-1973-B840-DD3B-C0BE72F9802B}"/>
                  </a:ext>
                </a:extLst>
              </p:cNvPr>
              <p:cNvSpPr txBox="1"/>
              <p:nvPr/>
            </p:nvSpPr>
            <p:spPr>
              <a:xfrm>
                <a:off x="5105400" y="6352634"/>
                <a:ext cx="6607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ASPP</a:t>
                </a:r>
                <a:endPara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</p:grpSp>
      <p:sp>
        <p:nvSpPr>
          <p:cNvPr id="96" name="TextBox 95">
            <a:extLst>
              <a:ext uri="{FF2B5EF4-FFF2-40B4-BE49-F238E27FC236}">
                <a16:creationId xmlns:a16="http://schemas.microsoft.com/office/drawing/2014/main" id="{280CD167-1FDE-869F-39E7-B5F805AF58E2}"/>
              </a:ext>
            </a:extLst>
          </p:cNvPr>
          <p:cNvSpPr txBox="1"/>
          <p:nvPr/>
        </p:nvSpPr>
        <p:spPr>
          <a:xfrm>
            <a:off x="1193795" y="284613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BC699AFF-3035-7740-5AA7-88BACCCAD117}"/>
              </a:ext>
            </a:extLst>
          </p:cNvPr>
          <p:cNvSpPr txBox="1"/>
          <p:nvPr/>
        </p:nvSpPr>
        <p:spPr>
          <a:xfrm>
            <a:off x="1706511" y="2836565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64</a:t>
            </a:r>
            <a:endParaRPr lang="ko-KR" altLang="en-US" dirty="0"/>
          </a:p>
        </p:txBody>
      </p:sp>
      <p:pic>
        <p:nvPicPr>
          <p:cNvPr id="98" name="그림 97">
            <a:extLst>
              <a:ext uri="{FF2B5EF4-FFF2-40B4-BE49-F238E27FC236}">
                <a16:creationId xmlns:a16="http://schemas.microsoft.com/office/drawing/2014/main" id="{9DFF1115-D5C8-FD30-69E2-AC48B93B8C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193" y="3181833"/>
            <a:ext cx="524613" cy="2772000"/>
          </a:xfrm>
          <a:prstGeom prst="rect">
            <a:avLst/>
          </a:prstGeom>
        </p:spPr>
      </p:pic>
      <p:sp>
        <p:nvSpPr>
          <p:cNvPr id="99" name="직사각형 98">
            <a:extLst>
              <a:ext uri="{FF2B5EF4-FFF2-40B4-BE49-F238E27FC236}">
                <a16:creationId xmlns:a16="http://schemas.microsoft.com/office/drawing/2014/main" id="{110ED1E7-EBF4-4C0A-7896-2D8DE84D4527}"/>
              </a:ext>
            </a:extLst>
          </p:cNvPr>
          <p:cNvSpPr/>
          <p:nvPr/>
        </p:nvSpPr>
        <p:spPr>
          <a:xfrm>
            <a:off x="4465523" y="6427121"/>
            <a:ext cx="1528872" cy="943233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FDCAC8FF-9BB9-424A-8DC7-35B01C51B5CB}"/>
              </a:ext>
            </a:extLst>
          </p:cNvPr>
          <p:cNvSpPr/>
          <p:nvPr/>
        </p:nvSpPr>
        <p:spPr>
          <a:xfrm>
            <a:off x="9471157" y="3180835"/>
            <a:ext cx="1031610" cy="854917"/>
          </a:xfrm>
          <a:prstGeom prst="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02B403CF-BFCC-4AB7-A19F-345D56D354A7}"/>
              </a:ext>
            </a:extLst>
          </p:cNvPr>
          <p:cNvSpPr/>
          <p:nvPr/>
        </p:nvSpPr>
        <p:spPr>
          <a:xfrm>
            <a:off x="477529" y="2760365"/>
            <a:ext cx="1057258" cy="329108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C0BBE1AF-D31C-41C3-B769-19F093B4862C}"/>
              </a:ext>
            </a:extLst>
          </p:cNvPr>
          <p:cNvSpPr/>
          <p:nvPr/>
        </p:nvSpPr>
        <p:spPr>
          <a:xfrm>
            <a:off x="11660227" y="5524500"/>
            <a:ext cx="6094373" cy="3931366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B195EAED-CE63-4671-9143-825BA142DFFE}"/>
              </a:ext>
            </a:extLst>
          </p:cNvPr>
          <p:cNvSpPr/>
          <p:nvPr/>
        </p:nvSpPr>
        <p:spPr>
          <a:xfrm>
            <a:off x="11657187" y="2369428"/>
            <a:ext cx="6094373" cy="3002672"/>
          </a:xfrm>
          <a:prstGeom prst="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BDB5EC0-EF97-384C-A734-25C4D1F8F00A}"/>
              </a:ext>
            </a:extLst>
          </p:cNvPr>
          <p:cNvSpPr txBox="1"/>
          <p:nvPr/>
        </p:nvSpPr>
        <p:spPr>
          <a:xfrm>
            <a:off x="8763000" y="9867900"/>
            <a:ext cx="548548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b="1" dirty="0"/>
              <a:t>- 5 -</a:t>
            </a:r>
            <a:endParaRPr lang="ko-KR" altLang="en-US" b="1" dirty="0"/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E79E007E-1A22-9DA4-1C95-5D5C4E51E5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7600" y="368300"/>
            <a:ext cx="2832100" cy="14986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243CEE15-E370-B8D2-9AD9-35C1B7001CC1}"/>
              </a:ext>
            </a:extLst>
          </p:cNvPr>
          <p:cNvSpPr txBox="1"/>
          <p:nvPr/>
        </p:nvSpPr>
        <p:spPr>
          <a:xfrm>
            <a:off x="1511300" y="723900"/>
            <a:ext cx="2044700" cy="647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07899"/>
              </a:lnSpc>
            </a:pPr>
            <a:r>
              <a:rPr lang="en-US" sz="2400" b="1" spc="100" dirty="0">
                <a:solidFill>
                  <a:srgbClr val="FFFFFF"/>
                </a:solidFill>
                <a:latin typeface="Pretendard Medium"/>
              </a:rPr>
              <a:t>Model &amp; Loss</a:t>
            </a:r>
          </a:p>
        </p:txBody>
      </p:sp>
      <p:pic>
        <p:nvPicPr>
          <p:cNvPr id="102" name="그림 101">
            <a:extLst>
              <a:ext uri="{FF2B5EF4-FFF2-40B4-BE49-F238E27FC236}">
                <a16:creationId xmlns:a16="http://schemas.microsoft.com/office/drawing/2014/main" id="{E6514FF8-5156-D24C-289C-889978C8C2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766015" y="5622099"/>
            <a:ext cx="5947792" cy="3597287"/>
          </a:xfrm>
          <a:prstGeom prst="rect">
            <a:avLst/>
          </a:prstGeom>
        </p:spPr>
      </p:pic>
      <p:sp>
        <p:nvSpPr>
          <p:cNvPr id="105" name="TextBox 104">
            <a:extLst>
              <a:ext uri="{FF2B5EF4-FFF2-40B4-BE49-F238E27FC236}">
                <a16:creationId xmlns:a16="http://schemas.microsoft.com/office/drawing/2014/main" id="{F7F4F279-FAD3-1BD0-E03F-BBDF7F071602}"/>
              </a:ext>
            </a:extLst>
          </p:cNvPr>
          <p:cNvSpPr txBox="1"/>
          <p:nvPr/>
        </p:nvSpPr>
        <p:spPr>
          <a:xfrm>
            <a:off x="11725222" y="7810500"/>
            <a:ext cx="11166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 x 3 conv</a:t>
            </a:r>
          </a:p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Rate = 1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A62D46B0-162D-4CBD-F981-FB16F2B179A2}"/>
              </a:ext>
            </a:extLst>
          </p:cNvPr>
          <p:cNvSpPr txBox="1"/>
          <p:nvPr/>
        </p:nvSpPr>
        <p:spPr>
          <a:xfrm>
            <a:off x="12801600" y="8191500"/>
            <a:ext cx="11166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 x 3 conv</a:t>
            </a:r>
          </a:p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Rate = 4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89CF55A2-3E54-41D6-3E38-65799283D149}"/>
              </a:ext>
            </a:extLst>
          </p:cNvPr>
          <p:cNvSpPr txBox="1"/>
          <p:nvPr/>
        </p:nvSpPr>
        <p:spPr>
          <a:xfrm>
            <a:off x="14181585" y="8572500"/>
            <a:ext cx="11166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 x 3 conv</a:t>
            </a:r>
          </a:p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Rate = 6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B891A56F-7F0C-9138-8560-5CC2D80CD404}"/>
              </a:ext>
            </a:extLst>
          </p:cNvPr>
          <p:cNvSpPr txBox="1"/>
          <p:nvPr/>
        </p:nvSpPr>
        <p:spPr>
          <a:xfrm>
            <a:off x="15594830" y="8965168"/>
            <a:ext cx="1931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 x 3 conv Rate = 8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96829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79357C-C48C-D027-51C6-0077268745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35DF720-98DD-7B31-F055-6118E797CCA3}"/>
              </a:ext>
            </a:extLst>
          </p:cNvPr>
          <p:cNvSpPr txBox="1"/>
          <p:nvPr/>
        </p:nvSpPr>
        <p:spPr>
          <a:xfrm>
            <a:off x="8766114" y="9855805"/>
            <a:ext cx="548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- 2 -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7185B219-4778-4038-B429-D64C63A0D3FE}"/>
              </a:ext>
            </a:extLst>
          </p:cNvPr>
          <p:cNvGrpSpPr/>
          <p:nvPr/>
        </p:nvGrpSpPr>
        <p:grpSpPr>
          <a:xfrm>
            <a:off x="3022600" y="2552700"/>
            <a:ext cx="12115800" cy="6172200"/>
            <a:chOff x="939657" y="3868951"/>
            <a:chExt cx="9232399" cy="4164966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D3313B2B-2F8C-4E3A-A4BB-95A7E58FA131}"/>
                </a:ext>
              </a:extLst>
            </p:cNvPr>
            <p:cNvGrpSpPr/>
            <p:nvPr/>
          </p:nvGrpSpPr>
          <p:grpSpPr>
            <a:xfrm>
              <a:off x="1051240" y="4282581"/>
              <a:ext cx="9120816" cy="3751336"/>
              <a:chOff x="1511300" y="2933700"/>
              <a:chExt cx="9120816" cy="3751336"/>
            </a:xfrm>
          </p:grpSpPr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E5D03D3E-0BD6-4DAD-9AC6-40B7B8616755}"/>
                  </a:ext>
                </a:extLst>
              </p:cNvPr>
              <p:cNvSpPr/>
              <p:nvPr/>
            </p:nvSpPr>
            <p:spPr>
              <a:xfrm>
                <a:off x="1511300" y="2933700"/>
                <a:ext cx="72000" cy="720000"/>
              </a:xfrm>
              <a:prstGeom prst="rect">
                <a:avLst/>
              </a:prstGeom>
              <a:solidFill>
                <a:srgbClr val="D9E8FB"/>
              </a:solidFill>
              <a:ln>
                <a:solidFill>
                  <a:schemeClr val="accent5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8BD5243D-D48A-4C64-8C34-CF74CBCB3331}"/>
                  </a:ext>
                </a:extLst>
              </p:cNvPr>
              <p:cNvSpPr/>
              <p:nvPr/>
            </p:nvSpPr>
            <p:spPr>
              <a:xfrm>
                <a:off x="2047637" y="2933700"/>
                <a:ext cx="108000" cy="720000"/>
              </a:xfrm>
              <a:prstGeom prst="rect">
                <a:avLst/>
              </a:prstGeom>
              <a:solidFill>
                <a:srgbClr val="D9E8FB"/>
              </a:solidFill>
              <a:ln>
                <a:solidFill>
                  <a:schemeClr val="accent5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4A66FED4-46D5-42BA-B07A-AF5A6B006AE7}"/>
                  </a:ext>
                </a:extLst>
              </p:cNvPr>
              <p:cNvSpPr/>
              <p:nvPr/>
            </p:nvSpPr>
            <p:spPr>
              <a:xfrm>
                <a:off x="2053937" y="3924436"/>
                <a:ext cx="108000" cy="612000"/>
              </a:xfrm>
              <a:prstGeom prst="rect">
                <a:avLst/>
              </a:prstGeom>
              <a:solidFill>
                <a:srgbClr val="D9E8FB"/>
              </a:solidFill>
              <a:ln>
                <a:solidFill>
                  <a:schemeClr val="accent5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666EC344-27E5-4A2C-A915-A1DF7AD3B703}"/>
                  </a:ext>
                </a:extLst>
              </p:cNvPr>
              <p:cNvSpPr/>
              <p:nvPr/>
            </p:nvSpPr>
            <p:spPr>
              <a:xfrm>
                <a:off x="2559737" y="3924436"/>
                <a:ext cx="180000" cy="612000"/>
              </a:xfrm>
              <a:prstGeom prst="rect">
                <a:avLst/>
              </a:prstGeom>
              <a:solidFill>
                <a:srgbClr val="D9E8FB"/>
              </a:solidFill>
              <a:ln>
                <a:solidFill>
                  <a:schemeClr val="accent5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237C254A-0329-45A1-92ED-CBADCC6B241B}"/>
                  </a:ext>
                </a:extLst>
              </p:cNvPr>
              <p:cNvSpPr/>
              <p:nvPr/>
            </p:nvSpPr>
            <p:spPr>
              <a:xfrm>
                <a:off x="2559737" y="4838836"/>
                <a:ext cx="180000" cy="468000"/>
              </a:xfrm>
              <a:prstGeom prst="rect">
                <a:avLst/>
              </a:prstGeom>
              <a:solidFill>
                <a:srgbClr val="D9E8FB"/>
              </a:solidFill>
              <a:ln>
                <a:solidFill>
                  <a:schemeClr val="accent5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D1FA562D-B45A-4B43-879F-6EB172B1A95F}"/>
                  </a:ext>
                </a:extLst>
              </p:cNvPr>
              <p:cNvSpPr/>
              <p:nvPr/>
            </p:nvSpPr>
            <p:spPr>
              <a:xfrm>
                <a:off x="3108325" y="4838836"/>
                <a:ext cx="252000" cy="468000"/>
              </a:xfrm>
              <a:prstGeom prst="rect">
                <a:avLst/>
              </a:prstGeom>
              <a:solidFill>
                <a:srgbClr val="D9E8FB"/>
              </a:solidFill>
              <a:ln>
                <a:solidFill>
                  <a:schemeClr val="accent5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A7D62301-171C-49F7-8D46-5DB60A0BBBFC}"/>
                  </a:ext>
                </a:extLst>
              </p:cNvPr>
              <p:cNvSpPr/>
              <p:nvPr/>
            </p:nvSpPr>
            <p:spPr>
              <a:xfrm>
                <a:off x="3108325" y="5600836"/>
                <a:ext cx="252000" cy="360000"/>
              </a:xfrm>
              <a:prstGeom prst="rect">
                <a:avLst/>
              </a:prstGeom>
              <a:solidFill>
                <a:srgbClr val="D9E8FB"/>
              </a:solidFill>
              <a:ln>
                <a:solidFill>
                  <a:schemeClr val="accent5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5C8FA599-08C8-4FAB-8B62-BBC3AD0AAAF2}"/>
                  </a:ext>
                </a:extLst>
              </p:cNvPr>
              <p:cNvSpPr/>
              <p:nvPr/>
            </p:nvSpPr>
            <p:spPr>
              <a:xfrm>
                <a:off x="3747963" y="5600836"/>
                <a:ext cx="432000" cy="360000"/>
              </a:xfrm>
              <a:prstGeom prst="rect">
                <a:avLst/>
              </a:prstGeom>
              <a:solidFill>
                <a:srgbClr val="D9E8FB"/>
              </a:solidFill>
              <a:ln>
                <a:solidFill>
                  <a:schemeClr val="accent5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C7FB1736-A85F-4C7E-93A8-C4C2499B18F0}"/>
                  </a:ext>
                </a:extLst>
              </p:cNvPr>
              <p:cNvSpPr/>
              <p:nvPr/>
            </p:nvSpPr>
            <p:spPr>
              <a:xfrm>
                <a:off x="3722563" y="6397036"/>
                <a:ext cx="432000" cy="288000"/>
              </a:xfrm>
              <a:prstGeom prst="rect">
                <a:avLst/>
              </a:prstGeom>
              <a:solidFill>
                <a:srgbClr val="D9E8FB"/>
              </a:solidFill>
              <a:ln>
                <a:solidFill>
                  <a:schemeClr val="accent5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EC66D481-092E-43B6-8A30-D7A2970BE7A3}"/>
                  </a:ext>
                </a:extLst>
              </p:cNvPr>
              <p:cNvSpPr/>
              <p:nvPr/>
            </p:nvSpPr>
            <p:spPr>
              <a:xfrm>
                <a:off x="4368363" y="6397036"/>
                <a:ext cx="612000" cy="288000"/>
              </a:xfrm>
              <a:prstGeom prst="rect">
                <a:avLst/>
              </a:prstGeom>
              <a:solidFill>
                <a:srgbClr val="D9E8FB"/>
              </a:solidFill>
              <a:ln>
                <a:solidFill>
                  <a:schemeClr val="accent5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3F32D56E-9C01-4158-85A7-9700F53D75B0}"/>
                  </a:ext>
                </a:extLst>
              </p:cNvPr>
              <p:cNvSpPr/>
              <p:nvPr/>
            </p:nvSpPr>
            <p:spPr>
              <a:xfrm>
                <a:off x="5315790" y="5600836"/>
                <a:ext cx="432000" cy="360000"/>
              </a:xfrm>
              <a:prstGeom prst="rect">
                <a:avLst/>
              </a:prstGeom>
              <a:solidFill>
                <a:srgbClr val="D9E8FB"/>
              </a:solidFill>
              <a:ln>
                <a:solidFill>
                  <a:schemeClr val="accent5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57EDCE1B-EC2A-443B-B9AC-68C52FB4C76D}"/>
                  </a:ext>
                </a:extLst>
              </p:cNvPr>
              <p:cNvSpPr/>
              <p:nvPr/>
            </p:nvSpPr>
            <p:spPr>
              <a:xfrm>
                <a:off x="5772989" y="5600836"/>
                <a:ext cx="432000" cy="360000"/>
              </a:xfrm>
              <a:prstGeom prst="rect">
                <a:avLst/>
              </a:prstGeom>
              <a:solidFill>
                <a:srgbClr val="FFF2CD"/>
              </a:solidFill>
              <a:ln>
                <a:solidFill>
                  <a:schemeClr val="accent4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8F0C4100-2D50-488C-828A-134906D51929}"/>
                  </a:ext>
                </a:extLst>
              </p:cNvPr>
              <p:cNvSpPr/>
              <p:nvPr/>
            </p:nvSpPr>
            <p:spPr>
              <a:xfrm>
                <a:off x="6410190" y="5600836"/>
                <a:ext cx="252000" cy="360000"/>
              </a:xfrm>
              <a:prstGeom prst="rect">
                <a:avLst/>
              </a:prstGeom>
              <a:solidFill>
                <a:srgbClr val="FFF2CD"/>
              </a:solidFill>
              <a:ln>
                <a:solidFill>
                  <a:schemeClr val="accent4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CE08D2C9-74CB-4FFA-90FF-E73FA694F508}"/>
                  </a:ext>
                </a:extLst>
              </p:cNvPr>
              <p:cNvSpPr/>
              <p:nvPr/>
            </p:nvSpPr>
            <p:spPr>
              <a:xfrm>
                <a:off x="7166726" y="4838836"/>
                <a:ext cx="252000" cy="468000"/>
              </a:xfrm>
              <a:prstGeom prst="rect">
                <a:avLst/>
              </a:prstGeom>
              <a:solidFill>
                <a:srgbClr val="D9E8FB"/>
              </a:solidFill>
              <a:ln>
                <a:solidFill>
                  <a:schemeClr val="accent5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14E9D538-0834-445E-ACD3-D49FB8E460A8}"/>
                  </a:ext>
                </a:extLst>
              </p:cNvPr>
              <p:cNvSpPr/>
              <p:nvPr/>
            </p:nvSpPr>
            <p:spPr>
              <a:xfrm>
                <a:off x="7416663" y="4838836"/>
                <a:ext cx="252000" cy="468000"/>
              </a:xfrm>
              <a:prstGeom prst="rect">
                <a:avLst/>
              </a:prstGeom>
              <a:solidFill>
                <a:srgbClr val="FFF2CD"/>
              </a:solidFill>
              <a:ln>
                <a:solidFill>
                  <a:schemeClr val="accent4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7BF3A9E8-526F-4690-A692-53F0929924D6}"/>
                  </a:ext>
                </a:extLst>
              </p:cNvPr>
              <p:cNvSpPr/>
              <p:nvPr/>
            </p:nvSpPr>
            <p:spPr>
              <a:xfrm>
                <a:off x="7965590" y="4838836"/>
                <a:ext cx="180000" cy="468000"/>
              </a:xfrm>
              <a:prstGeom prst="rect">
                <a:avLst/>
              </a:prstGeom>
              <a:solidFill>
                <a:srgbClr val="FFF2CD"/>
              </a:solidFill>
              <a:ln>
                <a:solidFill>
                  <a:schemeClr val="accent4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10F54599-4609-4CCD-AAE8-F62652C1205E}"/>
                  </a:ext>
                </a:extLst>
              </p:cNvPr>
              <p:cNvSpPr/>
              <p:nvPr/>
            </p:nvSpPr>
            <p:spPr>
              <a:xfrm>
                <a:off x="8727590" y="3924436"/>
                <a:ext cx="180000" cy="612000"/>
              </a:xfrm>
              <a:prstGeom prst="rect">
                <a:avLst/>
              </a:prstGeom>
              <a:solidFill>
                <a:srgbClr val="D9E8FB"/>
              </a:solidFill>
              <a:ln>
                <a:solidFill>
                  <a:schemeClr val="accent5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E0216943-0A02-48D7-AFC6-260286A2049F}"/>
                  </a:ext>
                </a:extLst>
              </p:cNvPr>
              <p:cNvSpPr/>
              <p:nvPr/>
            </p:nvSpPr>
            <p:spPr>
              <a:xfrm>
                <a:off x="8929224" y="3924436"/>
                <a:ext cx="180000" cy="612000"/>
              </a:xfrm>
              <a:prstGeom prst="rect">
                <a:avLst/>
              </a:prstGeom>
              <a:solidFill>
                <a:srgbClr val="FFF2CD"/>
              </a:solidFill>
              <a:ln>
                <a:solidFill>
                  <a:schemeClr val="accent4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215506DB-D97F-4523-ACBF-32B946E87F7F}"/>
                  </a:ext>
                </a:extLst>
              </p:cNvPr>
              <p:cNvSpPr/>
              <p:nvPr/>
            </p:nvSpPr>
            <p:spPr>
              <a:xfrm>
                <a:off x="9409190" y="3924436"/>
                <a:ext cx="108000" cy="612000"/>
              </a:xfrm>
              <a:prstGeom prst="rect">
                <a:avLst/>
              </a:prstGeom>
              <a:solidFill>
                <a:srgbClr val="FFF2CD"/>
              </a:solidFill>
              <a:ln>
                <a:solidFill>
                  <a:schemeClr val="accent4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2E361131-CF09-4692-A140-15C2C4620088}"/>
                  </a:ext>
                </a:extLst>
              </p:cNvPr>
              <p:cNvSpPr/>
              <p:nvPr/>
            </p:nvSpPr>
            <p:spPr>
              <a:xfrm>
                <a:off x="10070817" y="2933700"/>
                <a:ext cx="108000" cy="720000"/>
              </a:xfrm>
              <a:prstGeom prst="rect">
                <a:avLst/>
              </a:prstGeom>
              <a:solidFill>
                <a:srgbClr val="FFF2CD"/>
              </a:solidFill>
              <a:ln>
                <a:solidFill>
                  <a:schemeClr val="accent4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7E5793B5-2208-4455-944D-5D8BA6873FA7}"/>
                  </a:ext>
                </a:extLst>
              </p:cNvPr>
              <p:cNvSpPr/>
              <p:nvPr/>
            </p:nvSpPr>
            <p:spPr>
              <a:xfrm>
                <a:off x="9969716" y="2933700"/>
                <a:ext cx="108000" cy="720000"/>
              </a:xfrm>
              <a:prstGeom prst="rect">
                <a:avLst/>
              </a:prstGeom>
              <a:solidFill>
                <a:srgbClr val="D9E8FB"/>
              </a:solidFill>
              <a:ln>
                <a:solidFill>
                  <a:schemeClr val="accent5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18A4170D-1F98-4B54-BB1A-3FC822E67DC8}"/>
                  </a:ext>
                </a:extLst>
              </p:cNvPr>
              <p:cNvSpPr/>
              <p:nvPr/>
            </p:nvSpPr>
            <p:spPr>
              <a:xfrm>
                <a:off x="10560116" y="2933700"/>
                <a:ext cx="72000" cy="720000"/>
              </a:xfrm>
              <a:prstGeom prst="rect">
                <a:avLst/>
              </a:prstGeom>
              <a:solidFill>
                <a:srgbClr val="FFF2CD"/>
              </a:solidFill>
              <a:ln>
                <a:solidFill>
                  <a:schemeClr val="accent4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" name="화살표: 오른쪽 47">
                <a:extLst>
                  <a:ext uri="{FF2B5EF4-FFF2-40B4-BE49-F238E27FC236}">
                    <a16:creationId xmlns:a16="http://schemas.microsoft.com/office/drawing/2014/main" id="{C6D67629-A887-4A1C-90E1-A36D788E1ECD}"/>
                  </a:ext>
                </a:extLst>
              </p:cNvPr>
              <p:cNvSpPr/>
              <p:nvPr/>
            </p:nvSpPr>
            <p:spPr>
              <a:xfrm>
                <a:off x="4330263" y="5704636"/>
                <a:ext cx="900000" cy="152400"/>
              </a:xfrm>
              <a:prstGeom prst="rightArrow">
                <a:avLst/>
              </a:prstGeom>
              <a:solidFill>
                <a:schemeClr val="accent6">
                  <a:lumMod val="60000"/>
                  <a:lumOff val="40000"/>
                  <a:alpha val="50000"/>
                </a:schemeClr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" name="화살표: 오른쪽 48">
                <a:extLst>
                  <a:ext uri="{FF2B5EF4-FFF2-40B4-BE49-F238E27FC236}">
                    <a16:creationId xmlns:a16="http://schemas.microsoft.com/office/drawing/2014/main" id="{285DEBD5-6F78-4CEF-9367-A7946DE28730}"/>
                  </a:ext>
                </a:extLst>
              </p:cNvPr>
              <p:cNvSpPr/>
              <p:nvPr/>
            </p:nvSpPr>
            <p:spPr>
              <a:xfrm>
                <a:off x="3617725" y="4996636"/>
                <a:ext cx="3420000" cy="152400"/>
              </a:xfrm>
              <a:prstGeom prst="rightArrow">
                <a:avLst/>
              </a:prstGeom>
              <a:solidFill>
                <a:schemeClr val="accent6">
                  <a:lumMod val="60000"/>
                  <a:lumOff val="40000"/>
                  <a:alpha val="50000"/>
                </a:schemeClr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0" name="화살표: 오른쪽 49">
                <a:extLst>
                  <a:ext uri="{FF2B5EF4-FFF2-40B4-BE49-F238E27FC236}">
                    <a16:creationId xmlns:a16="http://schemas.microsoft.com/office/drawing/2014/main" id="{A0C833F1-8632-44A8-8BCD-48683F1671B3}"/>
                  </a:ext>
                </a:extLst>
              </p:cNvPr>
              <p:cNvSpPr/>
              <p:nvPr/>
            </p:nvSpPr>
            <p:spPr>
              <a:xfrm>
                <a:off x="2968863" y="4154236"/>
                <a:ext cx="5580000" cy="152400"/>
              </a:xfrm>
              <a:prstGeom prst="rightArrow">
                <a:avLst/>
              </a:prstGeom>
              <a:solidFill>
                <a:schemeClr val="accent6">
                  <a:lumMod val="60000"/>
                  <a:lumOff val="40000"/>
                  <a:alpha val="50000"/>
                </a:schemeClr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1" name="화살표: 오른쪽 50">
                <a:extLst>
                  <a:ext uri="{FF2B5EF4-FFF2-40B4-BE49-F238E27FC236}">
                    <a16:creationId xmlns:a16="http://schemas.microsoft.com/office/drawing/2014/main" id="{E38B4485-9C51-4C3F-84FC-8F420BC327E1}"/>
                  </a:ext>
                </a:extLst>
              </p:cNvPr>
              <p:cNvSpPr/>
              <p:nvPr/>
            </p:nvSpPr>
            <p:spPr>
              <a:xfrm>
                <a:off x="2331541" y="3217500"/>
                <a:ext cx="7560000" cy="152400"/>
              </a:xfrm>
              <a:prstGeom prst="rightArrow">
                <a:avLst/>
              </a:prstGeom>
              <a:solidFill>
                <a:schemeClr val="accent6">
                  <a:lumMod val="60000"/>
                  <a:lumOff val="40000"/>
                  <a:alpha val="50000"/>
                </a:schemeClr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56" name="직선 화살표 연결선 55">
                <a:extLst>
                  <a:ext uri="{FF2B5EF4-FFF2-40B4-BE49-F238E27FC236}">
                    <a16:creationId xmlns:a16="http://schemas.microsoft.com/office/drawing/2014/main" id="{62777E0E-B55E-4E76-9A4E-F654114DEF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96737" y="3293700"/>
                <a:ext cx="36000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직선 화살표 연결선 56">
                <a:extLst>
                  <a:ext uri="{FF2B5EF4-FFF2-40B4-BE49-F238E27FC236}">
                    <a16:creationId xmlns:a16="http://schemas.microsoft.com/office/drawing/2014/main" id="{4E456D03-E89A-415F-BE1C-DCAD9D2A02CA}"/>
                  </a:ext>
                </a:extLst>
              </p:cNvPr>
              <p:cNvCxnSpPr/>
              <p:nvPr/>
            </p:nvCxnSpPr>
            <p:spPr>
              <a:xfrm>
                <a:off x="2151137" y="4230436"/>
                <a:ext cx="36000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직선 화살표 연결선 57">
                <a:extLst>
                  <a:ext uri="{FF2B5EF4-FFF2-40B4-BE49-F238E27FC236}">
                    <a16:creationId xmlns:a16="http://schemas.microsoft.com/office/drawing/2014/main" id="{C4101940-9E7F-47E3-A65C-4B7EAB2B0351}"/>
                  </a:ext>
                </a:extLst>
              </p:cNvPr>
              <p:cNvCxnSpPr/>
              <p:nvPr/>
            </p:nvCxnSpPr>
            <p:spPr>
              <a:xfrm>
                <a:off x="2739737" y="5072836"/>
                <a:ext cx="36000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직선 화살표 연결선 58">
                <a:extLst>
                  <a:ext uri="{FF2B5EF4-FFF2-40B4-BE49-F238E27FC236}">
                    <a16:creationId xmlns:a16="http://schemas.microsoft.com/office/drawing/2014/main" id="{C4C772B5-1665-48D8-A9F5-627E2DD2A8A2}"/>
                  </a:ext>
                </a:extLst>
              </p:cNvPr>
              <p:cNvCxnSpPr/>
              <p:nvPr/>
            </p:nvCxnSpPr>
            <p:spPr>
              <a:xfrm>
                <a:off x="3370337" y="5780836"/>
                <a:ext cx="36000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직선 화살표 연결선 59">
                <a:extLst>
                  <a:ext uri="{FF2B5EF4-FFF2-40B4-BE49-F238E27FC236}">
                    <a16:creationId xmlns:a16="http://schemas.microsoft.com/office/drawing/2014/main" id="{9A4FFD2C-B725-4E12-B6E0-5D355DF2B9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60790" y="3274034"/>
                <a:ext cx="18000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직선 화살표 연결선 60">
                <a:extLst>
                  <a:ext uri="{FF2B5EF4-FFF2-40B4-BE49-F238E27FC236}">
                    <a16:creationId xmlns:a16="http://schemas.microsoft.com/office/drawing/2014/main" id="{09A3C27C-5A3D-47BD-BE4C-5E4AC1527D3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61285" y="4230436"/>
                <a:ext cx="18000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직선 화살표 연결선 61">
                <a:extLst>
                  <a:ext uri="{FF2B5EF4-FFF2-40B4-BE49-F238E27FC236}">
                    <a16:creationId xmlns:a16="http://schemas.microsoft.com/office/drawing/2014/main" id="{6AD5AD87-68F4-4568-826B-D4D89A7FBCF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84724" y="5072836"/>
                <a:ext cx="18000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직선 화살표 연결선 62">
                <a:extLst>
                  <a:ext uri="{FF2B5EF4-FFF2-40B4-BE49-F238E27FC236}">
                    <a16:creationId xmlns:a16="http://schemas.microsoft.com/office/drawing/2014/main" id="{95B05283-CE16-41AE-9D85-0DFAB1CD1CF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04990" y="5780836"/>
                <a:ext cx="18000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직선 화살표 연결선 63">
                <a:extLst>
                  <a:ext uri="{FF2B5EF4-FFF2-40B4-BE49-F238E27FC236}">
                    <a16:creationId xmlns:a16="http://schemas.microsoft.com/office/drawing/2014/main" id="{7522D695-1BE9-41A6-913A-70B16C1E9FD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54563" y="6541036"/>
                <a:ext cx="18000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직선 화살표 연결선 64">
                <a:extLst>
                  <a:ext uri="{FF2B5EF4-FFF2-40B4-BE49-F238E27FC236}">
                    <a16:creationId xmlns:a16="http://schemas.microsoft.com/office/drawing/2014/main" id="{81F2D3AE-A15C-4F74-A6ED-0D99285D879E}"/>
                  </a:ext>
                </a:extLst>
              </p:cNvPr>
              <p:cNvCxnSpPr>
                <a:cxnSpLocks/>
                <a:stCxn id="27" idx="2"/>
              </p:cNvCxnSpPr>
              <p:nvPr/>
            </p:nvCxnSpPr>
            <p:spPr>
              <a:xfrm>
                <a:off x="2101637" y="3653700"/>
                <a:ext cx="0" cy="270000"/>
              </a:xfrm>
              <a:prstGeom prst="straightConnector1">
                <a:avLst/>
              </a:prstGeom>
              <a:ln>
                <a:solidFill>
                  <a:srgbClr val="00B0F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직선 화살표 연결선 65">
                <a:extLst>
                  <a:ext uri="{FF2B5EF4-FFF2-40B4-BE49-F238E27FC236}">
                    <a16:creationId xmlns:a16="http://schemas.microsoft.com/office/drawing/2014/main" id="{5FFC887D-1360-498D-A958-994CEB2E4FBB}"/>
                  </a:ext>
                </a:extLst>
              </p:cNvPr>
              <p:cNvCxnSpPr/>
              <p:nvPr/>
            </p:nvCxnSpPr>
            <p:spPr>
              <a:xfrm>
                <a:off x="2649737" y="4552133"/>
                <a:ext cx="0" cy="270000"/>
              </a:xfrm>
              <a:prstGeom prst="straightConnector1">
                <a:avLst/>
              </a:prstGeom>
              <a:ln>
                <a:solidFill>
                  <a:srgbClr val="00B0F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직선 화살표 연결선 66">
                <a:extLst>
                  <a:ext uri="{FF2B5EF4-FFF2-40B4-BE49-F238E27FC236}">
                    <a16:creationId xmlns:a16="http://schemas.microsoft.com/office/drawing/2014/main" id="{B0385D6F-1CE9-4AF4-86DC-C1A382BB0D3C}"/>
                  </a:ext>
                </a:extLst>
              </p:cNvPr>
              <p:cNvCxnSpPr/>
              <p:nvPr/>
            </p:nvCxnSpPr>
            <p:spPr>
              <a:xfrm>
                <a:off x="3234325" y="5306355"/>
                <a:ext cx="0" cy="270000"/>
              </a:xfrm>
              <a:prstGeom prst="straightConnector1">
                <a:avLst/>
              </a:prstGeom>
              <a:ln>
                <a:solidFill>
                  <a:srgbClr val="00B0F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직선 화살표 연결선 67">
                <a:extLst>
                  <a:ext uri="{FF2B5EF4-FFF2-40B4-BE49-F238E27FC236}">
                    <a16:creationId xmlns:a16="http://schemas.microsoft.com/office/drawing/2014/main" id="{6883A279-5DE0-41DB-8F28-9E12A1EE42F4}"/>
                  </a:ext>
                </a:extLst>
              </p:cNvPr>
              <p:cNvCxnSpPr/>
              <p:nvPr/>
            </p:nvCxnSpPr>
            <p:spPr>
              <a:xfrm>
                <a:off x="3962725" y="6037036"/>
                <a:ext cx="0" cy="270000"/>
              </a:xfrm>
              <a:prstGeom prst="straightConnector1">
                <a:avLst/>
              </a:prstGeom>
              <a:ln>
                <a:solidFill>
                  <a:srgbClr val="00B0F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연결선: 꺾임 72">
                <a:extLst>
                  <a:ext uri="{FF2B5EF4-FFF2-40B4-BE49-F238E27FC236}">
                    <a16:creationId xmlns:a16="http://schemas.microsoft.com/office/drawing/2014/main" id="{848E848E-3404-468F-8EDB-5ECE06879D4B}"/>
                  </a:ext>
                </a:extLst>
              </p:cNvPr>
              <p:cNvCxnSpPr>
                <a:cxnSpLocks/>
                <a:endCxn id="37" idx="2"/>
              </p:cNvCxnSpPr>
              <p:nvPr/>
            </p:nvCxnSpPr>
            <p:spPr>
              <a:xfrm flipV="1">
                <a:off x="4990690" y="5960836"/>
                <a:ext cx="998299" cy="580200"/>
              </a:xfrm>
              <a:prstGeom prst="bentConnector2">
                <a:avLst/>
              </a:prstGeom>
              <a:ln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연결선: 꺾임 73">
                <a:extLst>
                  <a:ext uri="{FF2B5EF4-FFF2-40B4-BE49-F238E27FC236}">
                    <a16:creationId xmlns:a16="http://schemas.microsoft.com/office/drawing/2014/main" id="{F4D777C6-0238-4AE4-87D5-E41EE92EF901}"/>
                  </a:ext>
                </a:extLst>
              </p:cNvPr>
              <p:cNvCxnSpPr>
                <a:cxnSpLocks/>
                <a:stCxn id="38" idx="3"/>
                <a:endCxn id="40" idx="2"/>
              </p:cNvCxnSpPr>
              <p:nvPr/>
            </p:nvCxnSpPr>
            <p:spPr>
              <a:xfrm flipV="1">
                <a:off x="6662190" y="5306836"/>
                <a:ext cx="880473" cy="474000"/>
              </a:xfrm>
              <a:prstGeom prst="bentConnector2">
                <a:avLst/>
              </a:prstGeom>
              <a:ln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연결선: 꺾임 74">
                <a:extLst>
                  <a:ext uri="{FF2B5EF4-FFF2-40B4-BE49-F238E27FC236}">
                    <a16:creationId xmlns:a16="http://schemas.microsoft.com/office/drawing/2014/main" id="{8D157E99-6EBD-4697-9E92-8E151CA898E8}"/>
                  </a:ext>
                </a:extLst>
              </p:cNvPr>
              <p:cNvCxnSpPr>
                <a:cxnSpLocks/>
                <a:stCxn id="41" idx="3"/>
                <a:endCxn id="43" idx="2"/>
              </p:cNvCxnSpPr>
              <p:nvPr/>
            </p:nvCxnSpPr>
            <p:spPr>
              <a:xfrm flipV="1">
                <a:off x="8145590" y="4536436"/>
                <a:ext cx="873634" cy="536400"/>
              </a:xfrm>
              <a:prstGeom prst="bentConnector2">
                <a:avLst/>
              </a:prstGeom>
              <a:ln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연결선: 꺾임 75">
                <a:extLst>
                  <a:ext uri="{FF2B5EF4-FFF2-40B4-BE49-F238E27FC236}">
                    <a16:creationId xmlns:a16="http://schemas.microsoft.com/office/drawing/2014/main" id="{BF3221B3-F35E-46EE-837F-58048761F7C9}"/>
                  </a:ext>
                </a:extLst>
              </p:cNvPr>
              <p:cNvCxnSpPr>
                <a:cxnSpLocks/>
                <a:stCxn id="44" idx="3"/>
                <a:endCxn id="45" idx="2"/>
              </p:cNvCxnSpPr>
              <p:nvPr/>
            </p:nvCxnSpPr>
            <p:spPr>
              <a:xfrm flipV="1">
                <a:off x="9517190" y="3653700"/>
                <a:ext cx="607627" cy="576736"/>
              </a:xfrm>
              <a:prstGeom prst="bentConnector2">
                <a:avLst/>
              </a:prstGeom>
              <a:ln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C267B73E-FD08-4F67-B5BF-99C547C562C2}"/>
                  </a:ext>
                </a:extLst>
              </p:cNvPr>
              <p:cNvSpPr txBox="1"/>
              <p:nvPr/>
            </p:nvSpPr>
            <p:spPr>
              <a:xfrm>
                <a:off x="5135258" y="3134089"/>
                <a:ext cx="1697901" cy="311529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400" dirty="0"/>
                  <a:t>Skip Connection</a:t>
                </a:r>
                <a:endParaRPr lang="ko-KR" altLang="en-US" sz="2400" dirty="0"/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1602ACF-06B9-434A-90FB-8D88B2548A5B}"/>
                </a:ext>
              </a:extLst>
            </p:cNvPr>
            <p:cNvSpPr txBox="1"/>
            <p:nvPr/>
          </p:nvSpPr>
          <p:spPr>
            <a:xfrm>
              <a:off x="939657" y="3868951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dirty="0"/>
            </a:p>
          </p:txBody>
        </p: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FE27F603-F02B-4063-9627-5F81371B69BF}"/>
              </a:ext>
            </a:extLst>
          </p:cNvPr>
          <p:cNvSpPr txBox="1"/>
          <p:nvPr/>
        </p:nvSpPr>
        <p:spPr>
          <a:xfrm>
            <a:off x="7825569" y="8814164"/>
            <a:ext cx="17756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/>
                </a:solidFill>
              </a:rPr>
              <a:t>Bottleneck</a:t>
            </a:r>
            <a:endParaRPr lang="ko-KR" altLang="en-US" sz="2400" b="1" dirty="0">
              <a:solidFill>
                <a:schemeClr val="tx2"/>
              </a:solidFill>
            </a:endParaRPr>
          </a:p>
        </p:txBody>
      </p:sp>
      <p:pic>
        <p:nvPicPr>
          <p:cNvPr id="70" name="그림 69">
            <a:extLst>
              <a:ext uri="{FF2B5EF4-FFF2-40B4-BE49-F238E27FC236}">
                <a16:creationId xmlns:a16="http://schemas.microsoft.com/office/drawing/2014/main" id="{AA04D034-D216-4DC1-8510-F24926ADB353}"/>
              </a:ext>
            </a:extLst>
          </p:cNvPr>
          <p:cNvPicPr>
            <a:picLocks/>
          </p:cNvPicPr>
          <p:nvPr/>
        </p:nvPicPr>
        <p:blipFill rotWithShape="1">
          <a:blip r:embed="rId3"/>
          <a:srcRect l="4108" t="40441" b="40135"/>
          <a:stretch/>
        </p:blipFill>
        <p:spPr>
          <a:xfrm>
            <a:off x="2463990" y="3417848"/>
            <a:ext cx="431610" cy="504352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6227D21E-8689-4A93-8587-F3096777FAFD}"/>
              </a:ext>
            </a:extLst>
          </p:cNvPr>
          <p:cNvSpPr txBox="1"/>
          <p:nvPr/>
        </p:nvSpPr>
        <p:spPr>
          <a:xfrm>
            <a:off x="3082628" y="284613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FA7C61A8-E59D-4345-A4D3-D452C0599700}"/>
              </a:ext>
            </a:extLst>
          </p:cNvPr>
          <p:cNvSpPr txBox="1"/>
          <p:nvPr/>
        </p:nvSpPr>
        <p:spPr>
          <a:xfrm>
            <a:off x="3709360" y="2836565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64</a:t>
            </a:r>
            <a:endParaRPr lang="ko-KR" altLang="en-US" dirty="0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8754026A-5E94-4041-94A6-39E0A2A8F983}"/>
              </a:ext>
            </a:extLst>
          </p:cNvPr>
          <p:cNvSpPr/>
          <p:nvPr/>
        </p:nvSpPr>
        <p:spPr>
          <a:xfrm>
            <a:off x="972001" y="5716369"/>
            <a:ext cx="2893741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pPr algn="ctr"/>
            <a:r>
              <a:rPr lang="ko-KR" altLang="en-US" b="1" dirty="0"/>
              <a:t>해상도↓</a:t>
            </a:r>
            <a:r>
              <a:rPr lang="en-US" altLang="ko-KR" b="1" dirty="0"/>
              <a:t>, </a:t>
            </a:r>
            <a:r>
              <a:rPr lang="ko-KR" altLang="en-US" b="1" dirty="0"/>
              <a:t>채널↑</a:t>
            </a:r>
            <a:r>
              <a:rPr lang="en-US" altLang="ko-KR" b="1" dirty="0"/>
              <a:t>, Skip </a:t>
            </a:r>
            <a:r>
              <a:rPr lang="ko-KR" altLang="en-US" b="1" dirty="0"/>
              <a:t>저장</a:t>
            </a:r>
            <a:br>
              <a:rPr lang="en-US" altLang="ko-KR" b="1" dirty="0"/>
            </a:br>
            <a:r>
              <a:rPr lang="en-US" altLang="ko-KR" b="1" dirty="0"/>
              <a:t>→  </a:t>
            </a:r>
            <a:r>
              <a:rPr lang="ko-KR" altLang="en-US" b="1" dirty="0"/>
              <a:t>핵심 정보 추출</a:t>
            </a:r>
            <a:endParaRPr lang="ko-KR" altLang="en-US" dirty="0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F45C96C2-AB6A-4517-AFCD-0697B1CB37BF}"/>
              </a:ext>
            </a:extLst>
          </p:cNvPr>
          <p:cNvSpPr/>
          <p:nvPr/>
        </p:nvSpPr>
        <p:spPr>
          <a:xfrm>
            <a:off x="13398761" y="5641037"/>
            <a:ext cx="3384790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b="1" dirty="0"/>
              <a:t>해상도 복원</a:t>
            </a:r>
            <a:endParaRPr lang="en-US" altLang="ko-KR" b="1" dirty="0"/>
          </a:p>
          <a:p>
            <a:pPr algn="ctr"/>
            <a:r>
              <a:rPr lang="en-US" altLang="ko-KR" b="1" dirty="0"/>
              <a:t>→  </a:t>
            </a:r>
            <a:r>
              <a:rPr lang="ko-KR" altLang="en-US" b="1" dirty="0"/>
              <a:t>최종 예측 마스크를 출력</a:t>
            </a: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199E2657-EA62-4732-964A-4043D475D64E}"/>
              </a:ext>
            </a:extLst>
          </p:cNvPr>
          <p:cNvSpPr/>
          <p:nvPr/>
        </p:nvSpPr>
        <p:spPr>
          <a:xfrm>
            <a:off x="9446732" y="8567146"/>
            <a:ext cx="5432898" cy="64633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pPr algn="ctr"/>
            <a:r>
              <a:rPr lang="ko-KR" altLang="en-US" b="1" dirty="0"/>
              <a:t>해상도 유지</a:t>
            </a:r>
            <a:r>
              <a:rPr lang="en-US" altLang="ko-KR" b="1" dirty="0"/>
              <a:t>(</a:t>
            </a:r>
            <a:r>
              <a:rPr lang="ko-KR" altLang="en-US" b="1" dirty="0"/>
              <a:t>또는 소폭↓</a:t>
            </a:r>
            <a:r>
              <a:rPr lang="en-US" altLang="ko-KR" b="1" dirty="0"/>
              <a:t>), </a:t>
            </a:r>
            <a:r>
              <a:rPr lang="ko-KR" altLang="en-US" b="1" dirty="0"/>
              <a:t>채널 최대치</a:t>
            </a:r>
            <a:endParaRPr lang="en-US" altLang="ko-KR" b="1" dirty="0"/>
          </a:p>
          <a:p>
            <a:pPr algn="ctr"/>
            <a:r>
              <a:rPr lang="en-US" altLang="ko-KR" b="1" dirty="0"/>
              <a:t>→</a:t>
            </a:r>
            <a:r>
              <a:rPr lang="ko-KR" altLang="en-US" b="1" dirty="0"/>
              <a:t> 고수준</a:t>
            </a:r>
            <a:r>
              <a:rPr lang="en-US" altLang="ko-KR" b="1" dirty="0"/>
              <a:t> </a:t>
            </a:r>
            <a:r>
              <a:rPr lang="ko-KR" altLang="en-US" b="1" dirty="0"/>
              <a:t>정보를 집약해 다음 단계 복원을 위한 압축</a:t>
            </a:r>
            <a:endParaRPr lang="ko-KR" altLang="en-US" dirty="0"/>
          </a:p>
        </p:txBody>
      </p:sp>
      <p:sp>
        <p:nvSpPr>
          <p:cNvPr id="82" name="TextBox 14">
            <a:extLst>
              <a:ext uri="{FF2B5EF4-FFF2-40B4-BE49-F238E27FC236}">
                <a16:creationId xmlns:a16="http://schemas.microsoft.com/office/drawing/2014/main" id="{708D6807-E5FC-4B0D-98D8-73FB7463FA5E}"/>
              </a:ext>
            </a:extLst>
          </p:cNvPr>
          <p:cNvSpPr txBox="1"/>
          <p:nvPr/>
        </p:nvSpPr>
        <p:spPr>
          <a:xfrm>
            <a:off x="4222750" y="876300"/>
            <a:ext cx="9715500" cy="977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altLang="ko-KR" sz="5500" b="1" dirty="0">
                <a:solidFill>
                  <a:srgbClr val="00074E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U-Net</a:t>
            </a:r>
            <a:endParaRPr lang="ko-KR" altLang="ko-KR" sz="5500" b="1" dirty="0">
              <a:solidFill>
                <a:srgbClr val="00074E"/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29B25BE1-95E3-410A-A359-2D8B55B56DE4}"/>
              </a:ext>
            </a:extLst>
          </p:cNvPr>
          <p:cNvSpPr txBox="1"/>
          <p:nvPr/>
        </p:nvSpPr>
        <p:spPr>
          <a:xfrm>
            <a:off x="3073999" y="2078335"/>
            <a:ext cx="12219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tx2"/>
                </a:solidFill>
              </a:rPr>
              <a:t>Encoder</a:t>
            </a:r>
            <a:endParaRPr lang="ko-KR" altLang="en-US" sz="2400" b="1" dirty="0">
              <a:solidFill>
                <a:schemeClr val="tx2"/>
              </a:solidFill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BE70EA44-9095-4FD5-B469-F8CD842C0186}"/>
              </a:ext>
            </a:extLst>
          </p:cNvPr>
          <p:cNvSpPr txBox="1"/>
          <p:nvPr/>
        </p:nvSpPr>
        <p:spPr>
          <a:xfrm>
            <a:off x="14023304" y="2077835"/>
            <a:ext cx="12556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tx2"/>
                </a:solidFill>
              </a:rPr>
              <a:t>Decoder</a:t>
            </a:r>
            <a:endParaRPr lang="ko-KR" altLang="en-US" sz="2400" b="1" dirty="0">
              <a:solidFill>
                <a:schemeClr val="tx2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AFAC49A-4EDF-813C-005A-00DAF332799F}"/>
              </a:ext>
            </a:extLst>
          </p:cNvPr>
          <p:cNvSpPr txBox="1"/>
          <p:nvPr/>
        </p:nvSpPr>
        <p:spPr>
          <a:xfrm>
            <a:off x="8763000" y="9867900"/>
            <a:ext cx="548548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b="1" dirty="0"/>
              <a:t>- 6 -</a:t>
            </a:r>
            <a:endParaRPr lang="ko-KR" altLang="en-US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3DCB8B-8BCE-8347-FC11-F634D08195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7600" y="368300"/>
            <a:ext cx="2832100" cy="1498600"/>
          </a:xfrm>
          <a:prstGeom prst="rect">
            <a:avLst/>
          </a:prstGeom>
        </p:spPr>
      </p:pic>
      <p:sp>
        <p:nvSpPr>
          <p:cNvPr id="7" name="TextBox 5">
            <a:extLst>
              <a:ext uri="{FF2B5EF4-FFF2-40B4-BE49-F238E27FC236}">
                <a16:creationId xmlns:a16="http://schemas.microsoft.com/office/drawing/2014/main" id="{E9E16626-C6B1-F896-C687-109F0EC6E101}"/>
              </a:ext>
            </a:extLst>
          </p:cNvPr>
          <p:cNvSpPr txBox="1"/>
          <p:nvPr/>
        </p:nvSpPr>
        <p:spPr>
          <a:xfrm>
            <a:off x="1511300" y="723900"/>
            <a:ext cx="2044700" cy="647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07899"/>
              </a:lnSpc>
            </a:pPr>
            <a:r>
              <a:rPr lang="en-US" sz="2400" b="1" spc="100" dirty="0">
                <a:solidFill>
                  <a:srgbClr val="FFFFFF"/>
                </a:solidFill>
                <a:latin typeface="Pretendard Medium"/>
              </a:rPr>
              <a:t>Model &amp; Loss </a:t>
            </a:r>
          </a:p>
        </p:txBody>
      </p:sp>
    </p:spTree>
    <p:extLst>
      <p:ext uri="{BB962C8B-B14F-4D97-AF65-F5344CB8AC3E}">
        <p14:creationId xmlns:p14="http://schemas.microsoft.com/office/powerpoint/2010/main" val="9647993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79357C-C48C-D027-51C6-0077268745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TextBox 86">
            <a:extLst>
              <a:ext uri="{FF2B5EF4-FFF2-40B4-BE49-F238E27FC236}">
                <a16:creationId xmlns:a16="http://schemas.microsoft.com/office/drawing/2014/main" id="{B61D8EE1-B6C3-4D6B-8387-AABF0F45CC04}"/>
              </a:ext>
            </a:extLst>
          </p:cNvPr>
          <p:cNvSpPr txBox="1"/>
          <p:nvPr/>
        </p:nvSpPr>
        <p:spPr>
          <a:xfrm>
            <a:off x="3080101" y="28013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5DF720-98DD-7B31-F055-6118E797CCA3}"/>
              </a:ext>
            </a:extLst>
          </p:cNvPr>
          <p:cNvSpPr txBox="1"/>
          <p:nvPr/>
        </p:nvSpPr>
        <p:spPr>
          <a:xfrm>
            <a:off x="8766114" y="9855805"/>
            <a:ext cx="548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- 2 -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70" name="그림 69">
            <a:extLst>
              <a:ext uri="{FF2B5EF4-FFF2-40B4-BE49-F238E27FC236}">
                <a16:creationId xmlns:a16="http://schemas.microsoft.com/office/drawing/2014/main" id="{AA04D034-D216-4DC1-8510-F24926ADB353}"/>
              </a:ext>
            </a:extLst>
          </p:cNvPr>
          <p:cNvPicPr>
            <a:picLocks/>
          </p:cNvPicPr>
          <p:nvPr/>
        </p:nvPicPr>
        <p:blipFill rotWithShape="1">
          <a:blip r:embed="rId3"/>
          <a:srcRect l="4108" t="40441" b="40135"/>
          <a:stretch/>
        </p:blipFill>
        <p:spPr>
          <a:xfrm>
            <a:off x="2461362" y="3375448"/>
            <a:ext cx="431610" cy="504352"/>
          </a:xfrm>
          <a:prstGeom prst="rect">
            <a:avLst/>
          </a:prstGeom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FA7C61A8-E59D-4345-A4D3-D452C0599700}"/>
              </a:ext>
            </a:extLst>
          </p:cNvPr>
          <p:cNvSpPr txBox="1"/>
          <p:nvPr/>
        </p:nvSpPr>
        <p:spPr>
          <a:xfrm>
            <a:off x="3706732" y="2794165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64</a:t>
            </a:r>
            <a:endParaRPr lang="ko-KR" altLang="en-US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BD5243D-D48A-4C64-8C34-CF74CBCB3331}"/>
              </a:ext>
            </a:extLst>
          </p:cNvPr>
          <p:cNvSpPr/>
          <p:nvPr/>
        </p:nvSpPr>
        <p:spPr>
          <a:xfrm>
            <a:off x="3870246" y="3123272"/>
            <a:ext cx="141730" cy="1066992"/>
          </a:xfrm>
          <a:prstGeom prst="rect">
            <a:avLst/>
          </a:prstGeom>
          <a:solidFill>
            <a:srgbClr val="D9E8FB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A66FED4-46D5-42BA-B07A-AF5A6B006AE7}"/>
              </a:ext>
            </a:extLst>
          </p:cNvPr>
          <p:cNvSpPr/>
          <p:nvPr/>
        </p:nvSpPr>
        <p:spPr>
          <a:xfrm>
            <a:off x="3878514" y="4591476"/>
            <a:ext cx="141730" cy="906943"/>
          </a:xfrm>
          <a:prstGeom prst="rect">
            <a:avLst/>
          </a:prstGeom>
          <a:solidFill>
            <a:srgbClr val="D9E8FB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66EC344-27E5-4A2C-A915-A1DF7AD3B703}"/>
              </a:ext>
            </a:extLst>
          </p:cNvPr>
          <p:cNvSpPr/>
          <p:nvPr/>
        </p:nvSpPr>
        <p:spPr>
          <a:xfrm>
            <a:off x="4542282" y="4591476"/>
            <a:ext cx="236216" cy="906943"/>
          </a:xfrm>
          <a:prstGeom prst="rect">
            <a:avLst/>
          </a:prstGeom>
          <a:solidFill>
            <a:srgbClr val="D9E8FB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37C254A-0329-45A1-92ED-CBADCC6B241B}"/>
              </a:ext>
            </a:extLst>
          </p:cNvPr>
          <p:cNvSpPr/>
          <p:nvPr/>
        </p:nvSpPr>
        <p:spPr>
          <a:xfrm>
            <a:off x="4544910" y="5988956"/>
            <a:ext cx="236216" cy="693545"/>
          </a:xfrm>
          <a:prstGeom prst="rect">
            <a:avLst/>
          </a:prstGeom>
          <a:solidFill>
            <a:srgbClr val="D9E8FB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1FA562D-B45A-4B43-879F-6EB172B1A95F}"/>
              </a:ext>
            </a:extLst>
          </p:cNvPr>
          <p:cNvSpPr/>
          <p:nvPr/>
        </p:nvSpPr>
        <p:spPr>
          <a:xfrm>
            <a:off x="5264829" y="5988956"/>
            <a:ext cx="330703" cy="693545"/>
          </a:xfrm>
          <a:prstGeom prst="rect">
            <a:avLst/>
          </a:prstGeom>
          <a:solidFill>
            <a:srgbClr val="D9E8FB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7D62301-171C-49F7-8D46-5DB60A0BBBFC}"/>
              </a:ext>
            </a:extLst>
          </p:cNvPr>
          <p:cNvSpPr/>
          <p:nvPr/>
        </p:nvSpPr>
        <p:spPr>
          <a:xfrm>
            <a:off x="5264829" y="7118188"/>
            <a:ext cx="330703" cy="533496"/>
          </a:xfrm>
          <a:prstGeom prst="rect">
            <a:avLst/>
          </a:prstGeom>
          <a:solidFill>
            <a:srgbClr val="D9E8FB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5C8FA599-08C8-4FAB-8B62-BBC3AD0AAAF2}"/>
              </a:ext>
            </a:extLst>
          </p:cNvPr>
          <p:cNvSpPr/>
          <p:nvPr/>
        </p:nvSpPr>
        <p:spPr>
          <a:xfrm>
            <a:off x="6104235" y="7118188"/>
            <a:ext cx="566919" cy="533496"/>
          </a:xfrm>
          <a:prstGeom prst="rect">
            <a:avLst/>
          </a:prstGeom>
          <a:solidFill>
            <a:srgbClr val="D9E8FB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C7FB1736-A85F-4C7E-93A8-C4C2499B18F0}"/>
              </a:ext>
            </a:extLst>
          </p:cNvPr>
          <p:cNvSpPr/>
          <p:nvPr/>
        </p:nvSpPr>
        <p:spPr>
          <a:xfrm>
            <a:off x="6070902" y="8298103"/>
            <a:ext cx="566919" cy="426797"/>
          </a:xfrm>
          <a:prstGeom prst="rect">
            <a:avLst/>
          </a:prstGeom>
          <a:solidFill>
            <a:srgbClr val="D9E8FB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C66D481-092E-43B6-8A30-D7A2970BE7A3}"/>
              </a:ext>
            </a:extLst>
          </p:cNvPr>
          <p:cNvSpPr/>
          <p:nvPr/>
        </p:nvSpPr>
        <p:spPr>
          <a:xfrm>
            <a:off x="6918394" y="8298103"/>
            <a:ext cx="803136" cy="426797"/>
          </a:xfrm>
          <a:prstGeom prst="rect">
            <a:avLst/>
          </a:prstGeom>
          <a:solidFill>
            <a:srgbClr val="D9E8FB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F32D56E-9C01-4158-85A7-9700F53D75B0}"/>
              </a:ext>
            </a:extLst>
          </p:cNvPr>
          <p:cNvSpPr/>
          <p:nvPr/>
        </p:nvSpPr>
        <p:spPr>
          <a:xfrm>
            <a:off x="8161715" y="7118188"/>
            <a:ext cx="566919" cy="533496"/>
          </a:xfrm>
          <a:prstGeom prst="rect">
            <a:avLst/>
          </a:prstGeom>
          <a:solidFill>
            <a:srgbClr val="D9E8FB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57EDCE1B-EC2A-443B-B9AC-68C52FB4C76D}"/>
              </a:ext>
            </a:extLst>
          </p:cNvPr>
          <p:cNvSpPr/>
          <p:nvPr/>
        </p:nvSpPr>
        <p:spPr>
          <a:xfrm>
            <a:off x="8761703" y="7118188"/>
            <a:ext cx="566919" cy="533496"/>
          </a:xfrm>
          <a:prstGeom prst="rect">
            <a:avLst/>
          </a:prstGeom>
          <a:solidFill>
            <a:srgbClr val="FFF2CD"/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F0C4100-2D50-488C-828A-134906D51929}"/>
              </a:ext>
            </a:extLst>
          </p:cNvPr>
          <p:cNvSpPr/>
          <p:nvPr/>
        </p:nvSpPr>
        <p:spPr>
          <a:xfrm>
            <a:off x="9597910" y="7118188"/>
            <a:ext cx="330703" cy="533496"/>
          </a:xfrm>
          <a:prstGeom prst="rect">
            <a:avLst/>
          </a:prstGeom>
          <a:solidFill>
            <a:srgbClr val="FFF2CD"/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CE08D2C9-74CB-4FFA-90FF-E73FA694F508}"/>
              </a:ext>
            </a:extLst>
          </p:cNvPr>
          <p:cNvSpPr/>
          <p:nvPr/>
        </p:nvSpPr>
        <p:spPr>
          <a:xfrm>
            <a:off x="10590723" y="5988956"/>
            <a:ext cx="330703" cy="693545"/>
          </a:xfrm>
          <a:prstGeom prst="rect">
            <a:avLst/>
          </a:prstGeom>
          <a:solidFill>
            <a:srgbClr val="D9E8FB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14E9D538-0834-445E-ACD3-D49FB8E460A8}"/>
              </a:ext>
            </a:extLst>
          </p:cNvPr>
          <p:cNvSpPr/>
          <p:nvPr/>
        </p:nvSpPr>
        <p:spPr>
          <a:xfrm>
            <a:off x="10918718" y="5988956"/>
            <a:ext cx="330703" cy="693545"/>
          </a:xfrm>
          <a:prstGeom prst="rect">
            <a:avLst/>
          </a:prstGeom>
          <a:solidFill>
            <a:srgbClr val="FFF2CD"/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7BF3A9E8-526F-4690-A692-53F0929924D6}"/>
              </a:ext>
            </a:extLst>
          </p:cNvPr>
          <p:cNvSpPr/>
          <p:nvPr/>
        </p:nvSpPr>
        <p:spPr>
          <a:xfrm>
            <a:off x="11639083" y="5988956"/>
            <a:ext cx="236216" cy="693545"/>
          </a:xfrm>
          <a:prstGeom prst="rect">
            <a:avLst/>
          </a:prstGeom>
          <a:solidFill>
            <a:srgbClr val="FFF2CD"/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10F54599-4609-4CCD-AAE8-F62652C1205E}"/>
              </a:ext>
            </a:extLst>
          </p:cNvPr>
          <p:cNvSpPr/>
          <p:nvPr/>
        </p:nvSpPr>
        <p:spPr>
          <a:xfrm>
            <a:off x="12639065" y="4633876"/>
            <a:ext cx="236216" cy="906943"/>
          </a:xfrm>
          <a:prstGeom prst="rect">
            <a:avLst/>
          </a:prstGeom>
          <a:solidFill>
            <a:srgbClr val="D9E8FB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E0216943-0A02-48D7-AFC6-260286A2049F}"/>
              </a:ext>
            </a:extLst>
          </p:cNvPr>
          <p:cNvSpPr/>
          <p:nvPr/>
        </p:nvSpPr>
        <p:spPr>
          <a:xfrm>
            <a:off x="12903672" y="4633876"/>
            <a:ext cx="236216" cy="906943"/>
          </a:xfrm>
          <a:prstGeom prst="rect">
            <a:avLst/>
          </a:prstGeom>
          <a:solidFill>
            <a:srgbClr val="FFF2CD"/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215506DB-D97F-4523-ACBF-32B946E87F7F}"/>
              </a:ext>
            </a:extLst>
          </p:cNvPr>
          <p:cNvSpPr/>
          <p:nvPr/>
        </p:nvSpPr>
        <p:spPr>
          <a:xfrm>
            <a:off x="13533538" y="4633876"/>
            <a:ext cx="141730" cy="906943"/>
          </a:xfrm>
          <a:prstGeom prst="rect">
            <a:avLst/>
          </a:prstGeom>
          <a:solidFill>
            <a:srgbClr val="FFF2CD"/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2E361131-CF09-4692-A140-15C2C4620088}"/>
              </a:ext>
            </a:extLst>
          </p:cNvPr>
          <p:cNvSpPr/>
          <p:nvPr/>
        </p:nvSpPr>
        <p:spPr>
          <a:xfrm>
            <a:off x="14401800" y="3165672"/>
            <a:ext cx="141730" cy="1066992"/>
          </a:xfrm>
          <a:prstGeom prst="rect">
            <a:avLst/>
          </a:prstGeom>
          <a:solidFill>
            <a:srgbClr val="FFF2CD"/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7E5793B5-2208-4455-944D-5D8BA6873FA7}"/>
              </a:ext>
            </a:extLst>
          </p:cNvPr>
          <p:cNvSpPr/>
          <p:nvPr/>
        </p:nvSpPr>
        <p:spPr>
          <a:xfrm>
            <a:off x="14269124" y="3165672"/>
            <a:ext cx="141730" cy="1066992"/>
          </a:xfrm>
          <a:prstGeom prst="rect">
            <a:avLst/>
          </a:prstGeom>
          <a:solidFill>
            <a:srgbClr val="D9E8FB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18A4170D-1F98-4B54-BB1A-3FC822E67DC8}"/>
              </a:ext>
            </a:extLst>
          </p:cNvPr>
          <p:cNvSpPr/>
          <p:nvPr/>
        </p:nvSpPr>
        <p:spPr>
          <a:xfrm>
            <a:off x="15043913" y="3165672"/>
            <a:ext cx="94487" cy="1066992"/>
          </a:xfrm>
          <a:prstGeom prst="rect">
            <a:avLst/>
          </a:prstGeom>
          <a:solidFill>
            <a:srgbClr val="FFF2CD"/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화살표: 오른쪽 47">
            <a:extLst>
              <a:ext uri="{FF2B5EF4-FFF2-40B4-BE49-F238E27FC236}">
                <a16:creationId xmlns:a16="http://schemas.microsoft.com/office/drawing/2014/main" id="{C6D67629-A887-4A1C-90E1-A36D788E1ECD}"/>
              </a:ext>
            </a:extLst>
          </p:cNvPr>
          <p:cNvSpPr/>
          <p:nvPr/>
        </p:nvSpPr>
        <p:spPr>
          <a:xfrm>
            <a:off x="6868395" y="7272013"/>
            <a:ext cx="1181082" cy="225847"/>
          </a:xfrm>
          <a:prstGeom prst="rightArrow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화살표: 오른쪽 48">
            <a:extLst>
              <a:ext uri="{FF2B5EF4-FFF2-40B4-BE49-F238E27FC236}">
                <a16:creationId xmlns:a16="http://schemas.microsoft.com/office/drawing/2014/main" id="{285DEBD5-6F78-4CEF-9367-A7946DE28730}"/>
              </a:ext>
            </a:extLst>
          </p:cNvPr>
          <p:cNvSpPr/>
          <p:nvPr/>
        </p:nvSpPr>
        <p:spPr>
          <a:xfrm>
            <a:off x="5933322" y="6222805"/>
            <a:ext cx="4488111" cy="225847"/>
          </a:xfrm>
          <a:prstGeom prst="rightArrow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화살표: 오른쪽 49">
            <a:extLst>
              <a:ext uri="{FF2B5EF4-FFF2-40B4-BE49-F238E27FC236}">
                <a16:creationId xmlns:a16="http://schemas.microsoft.com/office/drawing/2014/main" id="{A0C833F1-8632-44A8-8BCD-48683F1671B3}"/>
              </a:ext>
            </a:extLst>
          </p:cNvPr>
          <p:cNvSpPr/>
          <p:nvPr/>
        </p:nvSpPr>
        <p:spPr>
          <a:xfrm>
            <a:off x="5081811" y="4974424"/>
            <a:ext cx="7322708" cy="225847"/>
          </a:xfrm>
          <a:prstGeom prst="rightArrow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화살표: 오른쪽 50">
            <a:extLst>
              <a:ext uri="{FF2B5EF4-FFF2-40B4-BE49-F238E27FC236}">
                <a16:creationId xmlns:a16="http://schemas.microsoft.com/office/drawing/2014/main" id="{E38B4485-9C51-4C3F-84FC-8F420BC327E1}"/>
              </a:ext>
            </a:extLst>
          </p:cNvPr>
          <p:cNvSpPr/>
          <p:nvPr/>
        </p:nvSpPr>
        <p:spPr>
          <a:xfrm>
            <a:off x="4245445" y="3586245"/>
            <a:ext cx="9921088" cy="225847"/>
          </a:xfrm>
          <a:prstGeom prst="rightArrow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62777E0E-B55E-4E76-9A4E-F654114DEFFF}"/>
              </a:ext>
            </a:extLst>
          </p:cNvPr>
          <p:cNvCxnSpPr>
            <a:cxnSpLocks/>
          </p:cNvCxnSpPr>
          <p:nvPr/>
        </p:nvCxnSpPr>
        <p:spPr>
          <a:xfrm>
            <a:off x="3278524" y="3656768"/>
            <a:ext cx="4724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4E456D03-E89A-415F-BE1C-DCAD9D2A02CA}"/>
              </a:ext>
            </a:extLst>
          </p:cNvPr>
          <p:cNvCxnSpPr/>
          <p:nvPr/>
        </p:nvCxnSpPr>
        <p:spPr>
          <a:xfrm>
            <a:off x="4006071" y="5044948"/>
            <a:ext cx="4724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C4101940-9E7F-47E3-A65C-4B7EAB2B0351}"/>
              </a:ext>
            </a:extLst>
          </p:cNvPr>
          <p:cNvCxnSpPr/>
          <p:nvPr/>
        </p:nvCxnSpPr>
        <p:spPr>
          <a:xfrm>
            <a:off x="4781126" y="6335728"/>
            <a:ext cx="4724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C4C772B5-1665-48D8-A9F5-627E2DD2A8A2}"/>
              </a:ext>
            </a:extLst>
          </p:cNvPr>
          <p:cNvCxnSpPr/>
          <p:nvPr/>
        </p:nvCxnSpPr>
        <p:spPr>
          <a:xfrm>
            <a:off x="5608671" y="7384936"/>
            <a:ext cx="4724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A4FFD2C-B725-4E12-B6E0-5D355DF2B952}"/>
              </a:ext>
            </a:extLst>
          </p:cNvPr>
          <p:cNvCxnSpPr>
            <a:cxnSpLocks/>
          </p:cNvCxnSpPr>
          <p:nvPr/>
        </p:nvCxnSpPr>
        <p:spPr>
          <a:xfrm>
            <a:off x="14651104" y="3670024"/>
            <a:ext cx="2362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09A3C27C-5A3D-47BD-BE4C-5E4AC1527D3C}"/>
              </a:ext>
            </a:extLst>
          </p:cNvPr>
          <p:cNvCxnSpPr>
            <a:cxnSpLocks/>
          </p:cNvCxnSpPr>
          <p:nvPr/>
        </p:nvCxnSpPr>
        <p:spPr>
          <a:xfrm>
            <a:off x="13208209" y="5087348"/>
            <a:ext cx="2362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6AD5AD87-68F4-4568-826B-D4D89A7FBCF1}"/>
              </a:ext>
            </a:extLst>
          </p:cNvPr>
          <p:cNvCxnSpPr>
            <a:cxnSpLocks/>
          </p:cNvCxnSpPr>
          <p:nvPr/>
        </p:nvCxnSpPr>
        <p:spPr>
          <a:xfrm>
            <a:off x="11270498" y="6335728"/>
            <a:ext cx="2362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95B05283-CE16-41AE-9D85-0DFAB1CD1CFA}"/>
              </a:ext>
            </a:extLst>
          </p:cNvPr>
          <p:cNvCxnSpPr>
            <a:cxnSpLocks/>
          </p:cNvCxnSpPr>
          <p:nvPr/>
        </p:nvCxnSpPr>
        <p:spPr>
          <a:xfrm>
            <a:off x="9328624" y="7384936"/>
            <a:ext cx="2362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7522D695-1BE9-41A6-913A-70B16C1E9FD9}"/>
              </a:ext>
            </a:extLst>
          </p:cNvPr>
          <p:cNvCxnSpPr>
            <a:cxnSpLocks/>
          </p:cNvCxnSpPr>
          <p:nvPr/>
        </p:nvCxnSpPr>
        <p:spPr>
          <a:xfrm>
            <a:off x="6637821" y="8511502"/>
            <a:ext cx="2362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81F2D3AE-A15C-4F74-A6ED-0D99285D879E}"/>
              </a:ext>
            </a:extLst>
          </p:cNvPr>
          <p:cNvCxnSpPr>
            <a:cxnSpLocks/>
            <a:stCxn id="27" idx="2"/>
          </p:cNvCxnSpPr>
          <p:nvPr/>
        </p:nvCxnSpPr>
        <p:spPr>
          <a:xfrm>
            <a:off x="3941111" y="4190264"/>
            <a:ext cx="0" cy="400122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5FFC887D-1360-498D-A958-994CEB2E4FBB}"/>
              </a:ext>
            </a:extLst>
          </p:cNvPr>
          <p:cNvCxnSpPr/>
          <p:nvPr/>
        </p:nvCxnSpPr>
        <p:spPr>
          <a:xfrm>
            <a:off x="4660390" y="5521681"/>
            <a:ext cx="0" cy="400122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B0385D6F-1CE9-4AF4-86DC-C1A382BB0D3C}"/>
              </a:ext>
            </a:extLst>
          </p:cNvPr>
          <p:cNvCxnSpPr/>
          <p:nvPr/>
        </p:nvCxnSpPr>
        <p:spPr>
          <a:xfrm>
            <a:off x="5430181" y="6681787"/>
            <a:ext cx="0" cy="400122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6883A279-5DE0-41DB-8F28-9E12A1EE42F4}"/>
              </a:ext>
            </a:extLst>
          </p:cNvPr>
          <p:cNvCxnSpPr/>
          <p:nvPr/>
        </p:nvCxnSpPr>
        <p:spPr>
          <a:xfrm>
            <a:off x="6386070" y="7764608"/>
            <a:ext cx="0" cy="400122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연결선: 꺾임 72">
            <a:extLst>
              <a:ext uri="{FF2B5EF4-FFF2-40B4-BE49-F238E27FC236}">
                <a16:creationId xmlns:a16="http://schemas.microsoft.com/office/drawing/2014/main" id="{848E848E-3404-468F-8EDB-5ECE06879D4B}"/>
              </a:ext>
            </a:extLst>
          </p:cNvPr>
          <p:cNvCxnSpPr>
            <a:cxnSpLocks/>
            <a:endCxn id="37" idx="2"/>
          </p:cNvCxnSpPr>
          <p:nvPr/>
        </p:nvCxnSpPr>
        <p:spPr>
          <a:xfrm flipV="1">
            <a:off x="7735082" y="7651684"/>
            <a:ext cx="1310081" cy="859817"/>
          </a:xfrm>
          <a:prstGeom prst="bentConnector2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연결선: 꺾임 73">
            <a:extLst>
              <a:ext uri="{FF2B5EF4-FFF2-40B4-BE49-F238E27FC236}">
                <a16:creationId xmlns:a16="http://schemas.microsoft.com/office/drawing/2014/main" id="{F4D777C6-0238-4AE4-87D5-E41EE92EF901}"/>
              </a:ext>
            </a:extLst>
          </p:cNvPr>
          <p:cNvCxnSpPr>
            <a:cxnSpLocks/>
            <a:stCxn id="38" idx="3"/>
            <a:endCxn id="40" idx="2"/>
          </p:cNvCxnSpPr>
          <p:nvPr/>
        </p:nvCxnSpPr>
        <p:spPr>
          <a:xfrm flipV="1">
            <a:off x="9928613" y="6682500"/>
            <a:ext cx="1155456" cy="702436"/>
          </a:xfrm>
          <a:prstGeom prst="bentConnector2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연결선: 꺾임 74">
            <a:extLst>
              <a:ext uri="{FF2B5EF4-FFF2-40B4-BE49-F238E27FC236}">
                <a16:creationId xmlns:a16="http://schemas.microsoft.com/office/drawing/2014/main" id="{8D157E99-6EBD-4697-9E92-8E151CA898E8}"/>
              </a:ext>
            </a:extLst>
          </p:cNvPr>
          <p:cNvCxnSpPr>
            <a:cxnSpLocks/>
            <a:stCxn id="41" idx="3"/>
            <a:endCxn id="43" idx="2"/>
          </p:cNvCxnSpPr>
          <p:nvPr/>
        </p:nvCxnSpPr>
        <p:spPr>
          <a:xfrm flipV="1">
            <a:off x="11875299" y="5540819"/>
            <a:ext cx="1146482" cy="794909"/>
          </a:xfrm>
          <a:prstGeom prst="bentConnector2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연결선: 꺾임 75">
            <a:extLst>
              <a:ext uri="{FF2B5EF4-FFF2-40B4-BE49-F238E27FC236}">
                <a16:creationId xmlns:a16="http://schemas.microsoft.com/office/drawing/2014/main" id="{BF3221B3-F35E-46EE-837F-58048761F7C9}"/>
              </a:ext>
            </a:extLst>
          </p:cNvPr>
          <p:cNvCxnSpPr>
            <a:cxnSpLocks/>
            <a:stCxn id="44" idx="3"/>
            <a:endCxn id="45" idx="2"/>
          </p:cNvCxnSpPr>
          <p:nvPr/>
        </p:nvCxnSpPr>
        <p:spPr>
          <a:xfrm flipV="1">
            <a:off x="13675268" y="4232664"/>
            <a:ext cx="797397" cy="854684"/>
          </a:xfrm>
          <a:prstGeom prst="bentConnector2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C267B73E-FD08-4F67-B5BF-99C547C562C2}"/>
              </a:ext>
            </a:extLst>
          </p:cNvPr>
          <p:cNvSpPr txBox="1"/>
          <p:nvPr/>
        </p:nvSpPr>
        <p:spPr>
          <a:xfrm>
            <a:off x="7924800" y="3462635"/>
            <a:ext cx="2228178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Skip Connection</a:t>
            </a:r>
            <a:endParaRPr lang="ko-KR" altLang="en-US" sz="2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1602ACF-06B9-434A-90FB-8D88B2548A5B}"/>
              </a:ext>
            </a:extLst>
          </p:cNvPr>
          <p:cNvSpPr txBox="1"/>
          <p:nvPr/>
        </p:nvSpPr>
        <p:spPr>
          <a:xfrm>
            <a:off x="3019972" y="2510300"/>
            <a:ext cx="242425" cy="547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AE59932-FD0B-4AFD-B650-45713B074374}"/>
              </a:ext>
            </a:extLst>
          </p:cNvPr>
          <p:cNvSpPr txBox="1"/>
          <p:nvPr/>
        </p:nvSpPr>
        <p:spPr>
          <a:xfrm>
            <a:off x="3071371" y="2035935"/>
            <a:ext cx="12219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tx2"/>
                </a:solidFill>
              </a:rPr>
              <a:t>Encoder</a:t>
            </a:r>
            <a:endParaRPr lang="ko-KR" altLang="en-US" sz="2400" b="1" dirty="0">
              <a:solidFill>
                <a:schemeClr val="tx2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4790651-6BF3-4589-A973-EF8F66975FAA}"/>
              </a:ext>
            </a:extLst>
          </p:cNvPr>
          <p:cNvSpPr txBox="1"/>
          <p:nvPr/>
        </p:nvSpPr>
        <p:spPr>
          <a:xfrm>
            <a:off x="14023304" y="2077835"/>
            <a:ext cx="12556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tx2"/>
                </a:solidFill>
              </a:rPr>
              <a:t>Decoder</a:t>
            </a:r>
            <a:endParaRPr lang="ko-KR" altLang="en-US" sz="2400" b="1" dirty="0">
              <a:solidFill>
                <a:schemeClr val="tx2"/>
              </a:solidFill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FE27F603-F02B-4063-9627-5F81371B69BF}"/>
              </a:ext>
            </a:extLst>
          </p:cNvPr>
          <p:cNvSpPr txBox="1"/>
          <p:nvPr/>
        </p:nvSpPr>
        <p:spPr>
          <a:xfrm>
            <a:off x="7825569" y="8814164"/>
            <a:ext cx="17756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/>
                </a:solidFill>
              </a:rPr>
              <a:t>Bottleneck</a:t>
            </a:r>
            <a:endParaRPr lang="ko-KR" altLang="en-US" sz="2400" b="1" dirty="0">
              <a:solidFill>
                <a:schemeClr val="tx2"/>
              </a:solidFill>
            </a:endParaRPr>
          </a:p>
        </p:txBody>
      </p:sp>
      <p:sp>
        <p:nvSpPr>
          <p:cNvPr id="82" name="TextBox 14">
            <a:extLst>
              <a:ext uri="{FF2B5EF4-FFF2-40B4-BE49-F238E27FC236}">
                <a16:creationId xmlns:a16="http://schemas.microsoft.com/office/drawing/2014/main" id="{708D6807-E5FC-4B0D-98D8-73FB7463FA5E}"/>
              </a:ext>
            </a:extLst>
          </p:cNvPr>
          <p:cNvSpPr txBox="1"/>
          <p:nvPr/>
        </p:nvSpPr>
        <p:spPr>
          <a:xfrm>
            <a:off x="4222750" y="876300"/>
            <a:ext cx="9715500" cy="977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altLang="ko-KR" sz="5500" b="1" dirty="0">
                <a:solidFill>
                  <a:srgbClr val="00074E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2.5D </a:t>
            </a:r>
            <a:r>
              <a:rPr lang="en-US" altLang="ko-KR" sz="3600" b="1" dirty="0">
                <a:solidFill>
                  <a:srgbClr val="00074E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+ ASPP + Attention-</a:t>
            </a:r>
            <a:r>
              <a:rPr lang="en-US" altLang="ko-KR" sz="3600" b="1" dirty="0" err="1">
                <a:solidFill>
                  <a:srgbClr val="00074E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Unet</a:t>
            </a:r>
            <a:endParaRPr lang="ko-KR" altLang="ko-KR" sz="5500" b="1" dirty="0">
              <a:solidFill>
                <a:srgbClr val="00074E"/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896B483-54B5-429A-A4ED-F167918F34D7}"/>
              </a:ext>
            </a:extLst>
          </p:cNvPr>
          <p:cNvSpPr/>
          <p:nvPr/>
        </p:nvSpPr>
        <p:spPr>
          <a:xfrm>
            <a:off x="588467" y="2068523"/>
            <a:ext cx="16984065" cy="7840865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5D03D3E-0BD6-4DAD-9AC6-40B7B8616755}"/>
              </a:ext>
            </a:extLst>
          </p:cNvPr>
          <p:cNvSpPr/>
          <p:nvPr/>
        </p:nvSpPr>
        <p:spPr>
          <a:xfrm>
            <a:off x="3166404" y="3123272"/>
            <a:ext cx="94487" cy="1066992"/>
          </a:xfrm>
          <a:prstGeom prst="rect">
            <a:avLst/>
          </a:prstGeom>
          <a:solidFill>
            <a:srgbClr val="D9E8FB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85E4D983-2DB3-44D9-95D4-DBFFE3165122}"/>
              </a:ext>
            </a:extLst>
          </p:cNvPr>
          <p:cNvSpPr txBox="1"/>
          <p:nvPr/>
        </p:nvSpPr>
        <p:spPr>
          <a:xfrm>
            <a:off x="3071631" y="2799002"/>
            <a:ext cx="30168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dirty="0"/>
              <a:t>5</a:t>
            </a:r>
            <a:endParaRPr lang="ko-KR" altLang="en-US" dirty="0"/>
          </a:p>
        </p:txBody>
      </p:sp>
      <p:pic>
        <p:nvPicPr>
          <p:cNvPr id="83" name="그림 82">
            <a:extLst>
              <a:ext uri="{FF2B5EF4-FFF2-40B4-BE49-F238E27FC236}">
                <a16:creationId xmlns:a16="http://schemas.microsoft.com/office/drawing/2014/main" id="{ED2CBA52-590C-4AC7-9C49-128D9F5404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094" y="2655585"/>
            <a:ext cx="524613" cy="2772000"/>
          </a:xfrm>
          <a:prstGeom prst="rect">
            <a:avLst/>
          </a:prstGeom>
        </p:spPr>
      </p:pic>
      <p:sp>
        <p:nvSpPr>
          <p:cNvPr id="84" name="직사각형 83">
            <a:extLst>
              <a:ext uri="{FF2B5EF4-FFF2-40B4-BE49-F238E27FC236}">
                <a16:creationId xmlns:a16="http://schemas.microsoft.com/office/drawing/2014/main" id="{69827B95-6D8D-4EFF-B450-23BC516A3A40}"/>
              </a:ext>
            </a:extLst>
          </p:cNvPr>
          <p:cNvSpPr/>
          <p:nvPr/>
        </p:nvSpPr>
        <p:spPr>
          <a:xfrm>
            <a:off x="1711119" y="2510300"/>
            <a:ext cx="1651569" cy="301490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A90B0A5F-53EF-4762-B12C-66F60CF5C1BE}"/>
              </a:ext>
            </a:extLst>
          </p:cNvPr>
          <p:cNvSpPr/>
          <p:nvPr/>
        </p:nvSpPr>
        <p:spPr>
          <a:xfrm>
            <a:off x="1676400" y="2013861"/>
            <a:ext cx="457200" cy="46768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</a:rPr>
              <a:t>1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D9B301B5-33E6-46A6-A5C6-729AF31309DA}"/>
              </a:ext>
            </a:extLst>
          </p:cNvPr>
          <p:cNvSpPr txBox="1"/>
          <p:nvPr/>
        </p:nvSpPr>
        <p:spPr>
          <a:xfrm>
            <a:off x="3390517" y="2481548"/>
            <a:ext cx="20954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FF0000"/>
                </a:solidFill>
              </a:rPr>
              <a:t> Input : 5 Slices</a:t>
            </a:r>
            <a:endParaRPr lang="ko-KR" altLang="en-US" sz="2400" b="1" dirty="0">
              <a:solidFill>
                <a:srgbClr val="FF0000"/>
              </a:solidFill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70F2D61E-402E-411C-9D4B-79F8AB6BA801}"/>
              </a:ext>
            </a:extLst>
          </p:cNvPr>
          <p:cNvSpPr/>
          <p:nvPr/>
        </p:nvSpPr>
        <p:spPr>
          <a:xfrm>
            <a:off x="7162800" y="954054"/>
            <a:ext cx="7458336" cy="953507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94E9B9-FE08-FE7B-2469-61105D09EF0F}"/>
              </a:ext>
            </a:extLst>
          </p:cNvPr>
          <p:cNvSpPr txBox="1"/>
          <p:nvPr/>
        </p:nvSpPr>
        <p:spPr>
          <a:xfrm>
            <a:off x="8763000" y="9867900"/>
            <a:ext cx="548548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b="1" dirty="0"/>
              <a:t>- 7 -</a:t>
            </a:r>
            <a:endParaRPr lang="ko-KR" altLang="en-US" b="1" dirty="0"/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5FBFC5E6-0CF9-4D7E-EFE7-FCBCB867EB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7600" y="368300"/>
            <a:ext cx="2832100" cy="1498600"/>
          </a:xfrm>
          <a:prstGeom prst="rect">
            <a:avLst/>
          </a:prstGeom>
        </p:spPr>
      </p:pic>
      <p:sp>
        <p:nvSpPr>
          <p:cNvPr id="10" name="TextBox 5">
            <a:extLst>
              <a:ext uri="{FF2B5EF4-FFF2-40B4-BE49-F238E27FC236}">
                <a16:creationId xmlns:a16="http://schemas.microsoft.com/office/drawing/2014/main" id="{E80FDC93-FE67-D273-4DC8-106CF9E896C8}"/>
              </a:ext>
            </a:extLst>
          </p:cNvPr>
          <p:cNvSpPr txBox="1"/>
          <p:nvPr/>
        </p:nvSpPr>
        <p:spPr>
          <a:xfrm>
            <a:off x="1511300" y="723900"/>
            <a:ext cx="2044700" cy="647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07899"/>
              </a:lnSpc>
            </a:pPr>
            <a:r>
              <a:rPr lang="en-US" sz="2400" b="1" spc="100" dirty="0">
                <a:solidFill>
                  <a:srgbClr val="FFFFFF"/>
                </a:solidFill>
                <a:latin typeface="Pretendard Medium"/>
              </a:rPr>
              <a:t>Model &amp; Loss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2567FF-25EC-4F8B-3CC3-5697D249C3C4}"/>
              </a:ext>
            </a:extLst>
          </p:cNvPr>
          <p:cNvSpPr txBox="1"/>
          <p:nvPr/>
        </p:nvSpPr>
        <p:spPr>
          <a:xfrm rot="16200000">
            <a:off x="516965" y="3771054"/>
            <a:ext cx="2954655" cy="46743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ko-KR" sz="3600" dirty="0"/>
              <a:t>-2</a:t>
            </a:r>
          </a:p>
          <a:p>
            <a:r>
              <a:rPr lang="en-US" altLang="ko-KR" sz="3600" dirty="0"/>
              <a:t>-1</a:t>
            </a:r>
          </a:p>
          <a:p>
            <a:r>
              <a:rPr lang="en-US" altLang="ko-KR" sz="3600" dirty="0"/>
              <a:t> 0</a:t>
            </a:r>
          </a:p>
          <a:p>
            <a:r>
              <a:rPr lang="en-US" altLang="ko-KR" sz="3600" dirty="0"/>
              <a:t> 1</a:t>
            </a:r>
          </a:p>
          <a:p>
            <a:r>
              <a:rPr lang="en-US" altLang="ko-KR" sz="3600" dirty="0"/>
              <a:t> 2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2061618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animBg="1"/>
      <p:bldP spid="84" grpId="0" animBg="1"/>
      <p:bldP spid="2" grpId="0" animBg="1"/>
      <p:bldP spid="86" grpId="0"/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79357C-C48C-D027-51C6-0077268745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35DF720-98DD-7B31-F055-6118E797CCA3}"/>
              </a:ext>
            </a:extLst>
          </p:cNvPr>
          <p:cNvSpPr txBox="1"/>
          <p:nvPr/>
        </p:nvSpPr>
        <p:spPr>
          <a:xfrm>
            <a:off x="8766114" y="9855805"/>
            <a:ext cx="548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- 2 -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5D03D3E-0BD6-4DAD-9AC6-40B7B8616755}"/>
              </a:ext>
            </a:extLst>
          </p:cNvPr>
          <p:cNvSpPr/>
          <p:nvPr/>
        </p:nvSpPr>
        <p:spPr>
          <a:xfrm>
            <a:off x="3172218" y="3129013"/>
            <a:ext cx="94487" cy="1066992"/>
          </a:xfrm>
          <a:prstGeom prst="rect">
            <a:avLst/>
          </a:prstGeom>
          <a:solidFill>
            <a:srgbClr val="D9E8FB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BD5243D-D48A-4C64-8C34-CF74CBCB3331}"/>
              </a:ext>
            </a:extLst>
          </p:cNvPr>
          <p:cNvSpPr/>
          <p:nvPr/>
        </p:nvSpPr>
        <p:spPr>
          <a:xfrm>
            <a:off x="3876060" y="3129013"/>
            <a:ext cx="141730" cy="1066992"/>
          </a:xfrm>
          <a:prstGeom prst="rect">
            <a:avLst/>
          </a:prstGeom>
          <a:solidFill>
            <a:srgbClr val="D9E8FB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A66FED4-46D5-42BA-B07A-AF5A6B006AE7}"/>
              </a:ext>
            </a:extLst>
          </p:cNvPr>
          <p:cNvSpPr/>
          <p:nvPr/>
        </p:nvSpPr>
        <p:spPr>
          <a:xfrm>
            <a:off x="3884328" y="4597217"/>
            <a:ext cx="141730" cy="906943"/>
          </a:xfrm>
          <a:prstGeom prst="rect">
            <a:avLst/>
          </a:prstGeom>
          <a:solidFill>
            <a:srgbClr val="D9E8FB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66EC344-27E5-4A2C-A915-A1DF7AD3B703}"/>
              </a:ext>
            </a:extLst>
          </p:cNvPr>
          <p:cNvSpPr/>
          <p:nvPr/>
        </p:nvSpPr>
        <p:spPr>
          <a:xfrm>
            <a:off x="4548096" y="4597217"/>
            <a:ext cx="236216" cy="906943"/>
          </a:xfrm>
          <a:prstGeom prst="rect">
            <a:avLst/>
          </a:prstGeom>
          <a:solidFill>
            <a:srgbClr val="D9E8FB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37C254A-0329-45A1-92ED-CBADCC6B241B}"/>
              </a:ext>
            </a:extLst>
          </p:cNvPr>
          <p:cNvSpPr/>
          <p:nvPr/>
        </p:nvSpPr>
        <p:spPr>
          <a:xfrm>
            <a:off x="4548096" y="5952297"/>
            <a:ext cx="236216" cy="693545"/>
          </a:xfrm>
          <a:prstGeom prst="rect">
            <a:avLst/>
          </a:prstGeom>
          <a:solidFill>
            <a:srgbClr val="D9E8FB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1FA562D-B45A-4B43-879F-6EB172B1A95F}"/>
              </a:ext>
            </a:extLst>
          </p:cNvPr>
          <p:cNvSpPr/>
          <p:nvPr/>
        </p:nvSpPr>
        <p:spPr>
          <a:xfrm>
            <a:off x="5268015" y="5952297"/>
            <a:ext cx="330703" cy="693545"/>
          </a:xfrm>
          <a:prstGeom prst="rect">
            <a:avLst/>
          </a:prstGeom>
          <a:solidFill>
            <a:srgbClr val="D9E8FB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7D62301-171C-49F7-8D46-5DB60A0BBBFC}"/>
              </a:ext>
            </a:extLst>
          </p:cNvPr>
          <p:cNvSpPr/>
          <p:nvPr/>
        </p:nvSpPr>
        <p:spPr>
          <a:xfrm>
            <a:off x="5268015" y="7081529"/>
            <a:ext cx="330703" cy="533496"/>
          </a:xfrm>
          <a:prstGeom prst="rect">
            <a:avLst/>
          </a:prstGeom>
          <a:solidFill>
            <a:srgbClr val="D9E8FB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5C8FA599-08C8-4FAB-8B62-BBC3AD0AAAF2}"/>
              </a:ext>
            </a:extLst>
          </p:cNvPr>
          <p:cNvSpPr/>
          <p:nvPr/>
        </p:nvSpPr>
        <p:spPr>
          <a:xfrm>
            <a:off x="6107421" y="7081529"/>
            <a:ext cx="566919" cy="533496"/>
          </a:xfrm>
          <a:prstGeom prst="rect">
            <a:avLst/>
          </a:prstGeom>
          <a:solidFill>
            <a:srgbClr val="D9E8FB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C7FB1736-A85F-4C7E-93A8-C4C2499B18F0}"/>
              </a:ext>
            </a:extLst>
          </p:cNvPr>
          <p:cNvSpPr/>
          <p:nvPr/>
        </p:nvSpPr>
        <p:spPr>
          <a:xfrm>
            <a:off x="6074088" y="8261444"/>
            <a:ext cx="566919" cy="426797"/>
          </a:xfrm>
          <a:prstGeom prst="rect">
            <a:avLst/>
          </a:prstGeom>
          <a:solidFill>
            <a:srgbClr val="D9E8FB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C66D481-092E-43B6-8A30-D7A2970BE7A3}"/>
              </a:ext>
            </a:extLst>
          </p:cNvPr>
          <p:cNvSpPr/>
          <p:nvPr/>
        </p:nvSpPr>
        <p:spPr>
          <a:xfrm>
            <a:off x="6921580" y="8261444"/>
            <a:ext cx="803136" cy="426797"/>
          </a:xfrm>
          <a:prstGeom prst="rect">
            <a:avLst/>
          </a:prstGeom>
          <a:solidFill>
            <a:srgbClr val="D9E8FB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F32D56E-9C01-4158-85A7-9700F53D75B0}"/>
              </a:ext>
            </a:extLst>
          </p:cNvPr>
          <p:cNvSpPr/>
          <p:nvPr/>
        </p:nvSpPr>
        <p:spPr>
          <a:xfrm>
            <a:off x="8164901" y="7081529"/>
            <a:ext cx="566919" cy="533496"/>
          </a:xfrm>
          <a:prstGeom prst="rect">
            <a:avLst/>
          </a:prstGeom>
          <a:solidFill>
            <a:srgbClr val="D9E8FB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57EDCE1B-EC2A-443B-B9AC-68C52FB4C76D}"/>
              </a:ext>
            </a:extLst>
          </p:cNvPr>
          <p:cNvSpPr/>
          <p:nvPr/>
        </p:nvSpPr>
        <p:spPr>
          <a:xfrm>
            <a:off x="8764889" y="7081529"/>
            <a:ext cx="566919" cy="533496"/>
          </a:xfrm>
          <a:prstGeom prst="rect">
            <a:avLst/>
          </a:prstGeom>
          <a:solidFill>
            <a:srgbClr val="FFF2CD"/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F0C4100-2D50-488C-828A-134906D51929}"/>
              </a:ext>
            </a:extLst>
          </p:cNvPr>
          <p:cNvSpPr/>
          <p:nvPr/>
        </p:nvSpPr>
        <p:spPr>
          <a:xfrm>
            <a:off x="9601096" y="7081529"/>
            <a:ext cx="330703" cy="533496"/>
          </a:xfrm>
          <a:prstGeom prst="rect">
            <a:avLst/>
          </a:prstGeom>
          <a:solidFill>
            <a:srgbClr val="FFF2CD"/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CE08D2C9-74CB-4FFA-90FF-E73FA694F508}"/>
              </a:ext>
            </a:extLst>
          </p:cNvPr>
          <p:cNvSpPr/>
          <p:nvPr/>
        </p:nvSpPr>
        <p:spPr>
          <a:xfrm>
            <a:off x="10593909" y="5952297"/>
            <a:ext cx="330703" cy="693545"/>
          </a:xfrm>
          <a:prstGeom prst="rect">
            <a:avLst/>
          </a:prstGeom>
          <a:solidFill>
            <a:srgbClr val="D9E8FB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14E9D538-0834-445E-ACD3-D49FB8E460A8}"/>
              </a:ext>
            </a:extLst>
          </p:cNvPr>
          <p:cNvSpPr/>
          <p:nvPr/>
        </p:nvSpPr>
        <p:spPr>
          <a:xfrm>
            <a:off x="10921904" y="5952297"/>
            <a:ext cx="330703" cy="693545"/>
          </a:xfrm>
          <a:prstGeom prst="rect">
            <a:avLst/>
          </a:prstGeom>
          <a:solidFill>
            <a:srgbClr val="FFF2CD"/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7BF3A9E8-526F-4690-A692-53F0929924D6}"/>
              </a:ext>
            </a:extLst>
          </p:cNvPr>
          <p:cNvSpPr/>
          <p:nvPr/>
        </p:nvSpPr>
        <p:spPr>
          <a:xfrm>
            <a:off x="11642269" y="5952297"/>
            <a:ext cx="236216" cy="693545"/>
          </a:xfrm>
          <a:prstGeom prst="rect">
            <a:avLst/>
          </a:prstGeom>
          <a:solidFill>
            <a:srgbClr val="FFF2CD"/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10F54599-4609-4CCD-AAE8-F62652C1205E}"/>
              </a:ext>
            </a:extLst>
          </p:cNvPr>
          <p:cNvSpPr/>
          <p:nvPr/>
        </p:nvSpPr>
        <p:spPr>
          <a:xfrm>
            <a:off x="12642251" y="4597217"/>
            <a:ext cx="236216" cy="906943"/>
          </a:xfrm>
          <a:prstGeom prst="rect">
            <a:avLst/>
          </a:prstGeom>
          <a:solidFill>
            <a:srgbClr val="D9E8FB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E0216943-0A02-48D7-AFC6-260286A2049F}"/>
              </a:ext>
            </a:extLst>
          </p:cNvPr>
          <p:cNvSpPr/>
          <p:nvPr/>
        </p:nvSpPr>
        <p:spPr>
          <a:xfrm>
            <a:off x="12906858" y="4597217"/>
            <a:ext cx="236216" cy="906943"/>
          </a:xfrm>
          <a:prstGeom prst="rect">
            <a:avLst/>
          </a:prstGeom>
          <a:solidFill>
            <a:srgbClr val="FFF2CD"/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215506DB-D97F-4523-ACBF-32B946E87F7F}"/>
              </a:ext>
            </a:extLst>
          </p:cNvPr>
          <p:cNvSpPr/>
          <p:nvPr/>
        </p:nvSpPr>
        <p:spPr>
          <a:xfrm>
            <a:off x="13536724" y="4597217"/>
            <a:ext cx="141730" cy="906943"/>
          </a:xfrm>
          <a:prstGeom prst="rect">
            <a:avLst/>
          </a:prstGeom>
          <a:solidFill>
            <a:srgbClr val="FFF2CD"/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2E361131-CF09-4692-A140-15C2C4620088}"/>
              </a:ext>
            </a:extLst>
          </p:cNvPr>
          <p:cNvSpPr/>
          <p:nvPr/>
        </p:nvSpPr>
        <p:spPr>
          <a:xfrm>
            <a:off x="14404986" y="3129013"/>
            <a:ext cx="141730" cy="1066992"/>
          </a:xfrm>
          <a:prstGeom prst="rect">
            <a:avLst/>
          </a:prstGeom>
          <a:solidFill>
            <a:srgbClr val="FFF2CD"/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7E5793B5-2208-4455-944D-5D8BA6873FA7}"/>
              </a:ext>
            </a:extLst>
          </p:cNvPr>
          <p:cNvSpPr/>
          <p:nvPr/>
        </p:nvSpPr>
        <p:spPr>
          <a:xfrm>
            <a:off x="14272310" y="3129013"/>
            <a:ext cx="141730" cy="1066992"/>
          </a:xfrm>
          <a:prstGeom prst="rect">
            <a:avLst/>
          </a:prstGeom>
          <a:solidFill>
            <a:srgbClr val="D9E8FB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18A4170D-1F98-4B54-BB1A-3FC822E67DC8}"/>
              </a:ext>
            </a:extLst>
          </p:cNvPr>
          <p:cNvSpPr/>
          <p:nvPr/>
        </p:nvSpPr>
        <p:spPr>
          <a:xfrm>
            <a:off x="15047099" y="3129013"/>
            <a:ext cx="94487" cy="1066992"/>
          </a:xfrm>
          <a:prstGeom prst="rect">
            <a:avLst/>
          </a:prstGeom>
          <a:solidFill>
            <a:srgbClr val="FFF2CD"/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화살표: 오른쪽 47">
            <a:extLst>
              <a:ext uri="{FF2B5EF4-FFF2-40B4-BE49-F238E27FC236}">
                <a16:creationId xmlns:a16="http://schemas.microsoft.com/office/drawing/2014/main" id="{C6D67629-A887-4A1C-90E1-A36D788E1ECD}"/>
              </a:ext>
            </a:extLst>
          </p:cNvPr>
          <p:cNvSpPr/>
          <p:nvPr/>
        </p:nvSpPr>
        <p:spPr>
          <a:xfrm>
            <a:off x="6871581" y="7235354"/>
            <a:ext cx="1181082" cy="225847"/>
          </a:xfrm>
          <a:prstGeom prst="rightArrow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화살표: 오른쪽 48">
            <a:extLst>
              <a:ext uri="{FF2B5EF4-FFF2-40B4-BE49-F238E27FC236}">
                <a16:creationId xmlns:a16="http://schemas.microsoft.com/office/drawing/2014/main" id="{285DEBD5-6F78-4CEF-9367-A7946DE28730}"/>
              </a:ext>
            </a:extLst>
          </p:cNvPr>
          <p:cNvSpPr/>
          <p:nvPr/>
        </p:nvSpPr>
        <p:spPr>
          <a:xfrm>
            <a:off x="5936508" y="6186146"/>
            <a:ext cx="4488111" cy="225847"/>
          </a:xfrm>
          <a:prstGeom prst="rightArrow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화살표: 오른쪽 49">
            <a:extLst>
              <a:ext uri="{FF2B5EF4-FFF2-40B4-BE49-F238E27FC236}">
                <a16:creationId xmlns:a16="http://schemas.microsoft.com/office/drawing/2014/main" id="{A0C833F1-8632-44A8-8BCD-48683F1671B3}"/>
              </a:ext>
            </a:extLst>
          </p:cNvPr>
          <p:cNvSpPr/>
          <p:nvPr/>
        </p:nvSpPr>
        <p:spPr>
          <a:xfrm>
            <a:off x="5084997" y="4937765"/>
            <a:ext cx="7322708" cy="225847"/>
          </a:xfrm>
          <a:prstGeom prst="rightArrow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화살표: 오른쪽 50">
            <a:extLst>
              <a:ext uri="{FF2B5EF4-FFF2-40B4-BE49-F238E27FC236}">
                <a16:creationId xmlns:a16="http://schemas.microsoft.com/office/drawing/2014/main" id="{E38B4485-9C51-4C3F-84FC-8F420BC327E1}"/>
              </a:ext>
            </a:extLst>
          </p:cNvPr>
          <p:cNvSpPr/>
          <p:nvPr/>
        </p:nvSpPr>
        <p:spPr>
          <a:xfrm>
            <a:off x="4248631" y="3549586"/>
            <a:ext cx="9921088" cy="225847"/>
          </a:xfrm>
          <a:prstGeom prst="rightArrow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62777E0E-B55E-4E76-9A4E-F654114DEFFF}"/>
              </a:ext>
            </a:extLst>
          </p:cNvPr>
          <p:cNvCxnSpPr>
            <a:cxnSpLocks/>
          </p:cNvCxnSpPr>
          <p:nvPr/>
        </p:nvCxnSpPr>
        <p:spPr>
          <a:xfrm>
            <a:off x="3284338" y="3662509"/>
            <a:ext cx="4724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4E456D03-E89A-415F-BE1C-DCAD9D2A02CA}"/>
              </a:ext>
            </a:extLst>
          </p:cNvPr>
          <p:cNvCxnSpPr/>
          <p:nvPr/>
        </p:nvCxnSpPr>
        <p:spPr>
          <a:xfrm>
            <a:off x="4011885" y="5050689"/>
            <a:ext cx="4724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C4101940-9E7F-47E3-A65C-4B7EAB2B0351}"/>
              </a:ext>
            </a:extLst>
          </p:cNvPr>
          <p:cNvCxnSpPr/>
          <p:nvPr/>
        </p:nvCxnSpPr>
        <p:spPr>
          <a:xfrm>
            <a:off x="4784312" y="6299069"/>
            <a:ext cx="4724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C4C772B5-1665-48D8-A9F5-627E2DD2A8A2}"/>
              </a:ext>
            </a:extLst>
          </p:cNvPr>
          <p:cNvCxnSpPr/>
          <p:nvPr/>
        </p:nvCxnSpPr>
        <p:spPr>
          <a:xfrm>
            <a:off x="5611857" y="7348277"/>
            <a:ext cx="4724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A4FFD2C-B725-4E12-B6E0-5D355DF2B952}"/>
              </a:ext>
            </a:extLst>
          </p:cNvPr>
          <p:cNvCxnSpPr>
            <a:cxnSpLocks/>
          </p:cNvCxnSpPr>
          <p:nvPr/>
        </p:nvCxnSpPr>
        <p:spPr>
          <a:xfrm>
            <a:off x="14654290" y="3633365"/>
            <a:ext cx="2362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09A3C27C-5A3D-47BD-BE4C-5E4AC1527D3C}"/>
              </a:ext>
            </a:extLst>
          </p:cNvPr>
          <p:cNvCxnSpPr>
            <a:cxnSpLocks/>
          </p:cNvCxnSpPr>
          <p:nvPr/>
        </p:nvCxnSpPr>
        <p:spPr>
          <a:xfrm>
            <a:off x="13211395" y="5050689"/>
            <a:ext cx="2362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6AD5AD87-68F4-4568-826B-D4D89A7FBCF1}"/>
              </a:ext>
            </a:extLst>
          </p:cNvPr>
          <p:cNvCxnSpPr>
            <a:cxnSpLocks/>
          </p:cNvCxnSpPr>
          <p:nvPr/>
        </p:nvCxnSpPr>
        <p:spPr>
          <a:xfrm>
            <a:off x="11273684" y="6299069"/>
            <a:ext cx="2362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95B05283-CE16-41AE-9D85-0DFAB1CD1CFA}"/>
              </a:ext>
            </a:extLst>
          </p:cNvPr>
          <p:cNvCxnSpPr>
            <a:cxnSpLocks/>
          </p:cNvCxnSpPr>
          <p:nvPr/>
        </p:nvCxnSpPr>
        <p:spPr>
          <a:xfrm>
            <a:off x="9331810" y="7348277"/>
            <a:ext cx="2362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7522D695-1BE9-41A6-913A-70B16C1E9FD9}"/>
              </a:ext>
            </a:extLst>
          </p:cNvPr>
          <p:cNvCxnSpPr>
            <a:cxnSpLocks/>
          </p:cNvCxnSpPr>
          <p:nvPr/>
        </p:nvCxnSpPr>
        <p:spPr>
          <a:xfrm>
            <a:off x="6641007" y="8474843"/>
            <a:ext cx="2362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81F2D3AE-A15C-4F74-A6ED-0D99285D879E}"/>
              </a:ext>
            </a:extLst>
          </p:cNvPr>
          <p:cNvCxnSpPr>
            <a:cxnSpLocks/>
            <a:stCxn id="27" idx="2"/>
          </p:cNvCxnSpPr>
          <p:nvPr/>
        </p:nvCxnSpPr>
        <p:spPr>
          <a:xfrm>
            <a:off x="3946925" y="4196005"/>
            <a:ext cx="0" cy="400122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5FFC887D-1360-498D-A958-994CEB2E4FBB}"/>
              </a:ext>
            </a:extLst>
          </p:cNvPr>
          <p:cNvCxnSpPr/>
          <p:nvPr/>
        </p:nvCxnSpPr>
        <p:spPr>
          <a:xfrm>
            <a:off x="4666204" y="5527422"/>
            <a:ext cx="0" cy="400122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B0385D6F-1CE9-4AF4-86DC-C1A382BB0D3C}"/>
              </a:ext>
            </a:extLst>
          </p:cNvPr>
          <p:cNvCxnSpPr/>
          <p:nvPr/>
        </p:nvCxnSpPr>
        <p:spPr>
          <a:xfrm>
            <a:off x="5433367" y="6645128"/>
            <a:ext cx="0" cy="400122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6883A279-5DE0-41DB-8F28-9E12A1EE42F4}"/>
              </a:ext>
            </a:extLst>
          </p:cNvPr>
          <p:cNvCxnSpPr/>
          <p:nvPr/>
        </p:nvCxnSpPr>
        <p:spPr>
          <a:xfrm>
            <a:off x="6389256" y="7727949"/>
            <a:ext cx="0" cy="400122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연결선: 꺾임 73">
            <a:extLst>
              <a:ext uri="{FF2B5EF4-FFF2-40B4-BE49-F238E27FC236}">
                <a16:creationId xmlns:a16="http://schemas.microsoft.com/office/drawing/2014/main" id="{F4D777C6-0238-4AE4-87D5-E41EE92EF901}"/>
              </a:ext>
            </a:extLst>
          </p:cNvPr>
          <p:cNvCxnSpPr>
            <a:cxnSpLocks/>
            <a:stCxn id="38" idx="3"/>
            <a:endCxn id="40" idx="2"/>
          </p:cNvCxnSpPr>
          <p:nvPr/>
        </p:nvCxnSpPr>
        <p:spPr>
          <a:xfrm flipV="1">
            <a:off x="9931799" y="6645841"/>
            <a:ext cx="1155456" cy="702436"/>
          </a:xfrm>
          <a:prstGeom prst="bentConnector2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연결선: 꺾임 74">
            <a:extLst>
              <a:ext uri="{FF2B5EF4-FFF2-40B4-BE49-F238E27FC236}">
                <a16:creationId xmlns:a16="http://schemas.microsoft.com/office/drawing/2014/main" id="{8D157E99-6EBD-4697-9E92-8E151CA898E8}"/>
              </a:ext>
            </a:extLst>
          </p:cNvPr>
          <p:cNvCxnSpPr>
            <a:cxnSpLocks/>
            <a:stCxn id="41" idx="3"/>
            <a:endCxn id="43" idx="2"/>
          </p:cNvCxnSpPr>
          <p:nvPr/>
        </p:nvCxnSpPr>
        <p:spPr>
          <a:xfrm flipV="1">
            <a:off x="11878485" y="5504160"/>
            <a:ext cx="1146482" cy="794909"/>
          </a:xfrm>
          <a:prstGeom prst="bentConnector2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연결선: 꺾임 75">
            <a:extLst>
              <a:ext uri="{FF2B5EF4-FFF2-40B4-BE49-F238E27FC236}">
                <a16:creationId xmlns:a16="http://schemas.microsoft.com/office/drawing/2014/main" id="{BF3221B3-F35E-46EE-837F-58048761F7C9}"/>
              </a:ext>
            </a:extLst>
          </p:cNvPr>
          <p:cNvCxnSpPr>
            <a:cxnSpLocks/>
            <a:stCxn id="44" idx="3"/>
            <a:endCxn id="45" idx="2"/>
          </p:cNvCxnSpPr>
          <p:nvPr/>
        </p:nvCxnSpPr>
        <p:spPr>
          <a:xfrm flipV="1">
            <a:off x="13678454" y="4196005"/>
            <a:ext cx="797397" cy="854684"/>
          </a:xfrm>
          <a:prstGeom prst="bentConnector2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C267B73E-FD08-4F67-B5BF-99C547C562C2}"/>
              </a:ext>
            </a:extLst>
          </p:cNvPr>
          <p:cNvSpPr txBox="1"/>
          <p:nvPr/>
        </p:nvSpPr>
        <p:spPr>
          <a:xfrm>
            <a:off x="7927986" y="3425976"/>
            <a:ext cx="2228178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Skip Connection</a:t>
            </a:r>
            <a:endParaRPr lang="ko-KR" altLang="en-US" sz="2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1602ACF-06B9-434A-90FB-8D88B2548A5B}"/>
              </a:ext>
            </a:extLst>
          </p:cNvPr>
          <p:cNvSpPr txBox="1"/>
          <p:nvPr/>
        </p:nvSpPr>
        <p:spPr>
          <a:xfrm>
            <a:off x="3025786" y="2516041"/>
            <a:ext cx="242425" cy="547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AE59932-FD0B-4AFD-B650-45713B074374}"/>
              </a:ext>
            </a:extLst>
          </p:cNvPr>
          <p:cNvSpPr txBox="1"/>
          <p:nvPr/>
        </p:nvSpPr>
        <p:spPr>
          <a:xfrm>
            <a:off x="3073999" y="2078335"/>
            <a:ext cx="12219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tx2"/>
                </a:solidFill>
              </a:rPr>
              <a:t>Encoder</a:t>
            </a:r>
            <a:endParaRPr lang="ko-KR" altLang="en-US" sz="2400" b="1" dirty="0">
              <a:solidFill>
                <a:schemeClr val="tx2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4790651-6BF3-4589-A973-EF8F66975FAA}"/>
              </a:ext>
            </a:extLst>
          </p:cNvPr>
          <p:cNvSpPr txBox="1"/>
          <p:nvPr/>
        </p:nvSpPr>
        <p:spPr>
          <a:xfrm>
            <a:off x="14023304" y="2077835"/>
            <a:ext cx="12556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tx2"/>
                </a:solidFill>
              </a:rPr>
              <a:t>Decoder</a:t>
            </a:r>
            <a:endParaRPr lang="ko-KR" altLang="en-US" sz="2400" b="1" dirty="0">
              <a:solidFill>
                <a:schemeClr val="tx2"/>
              </a:solidFill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FE27F603-F02B-4063-9627-5F81371B69BF}"/>
              </a:ext>
            </a:extLst>
          </p:cNvPr>
          <p:cNvSpPr txBox="1"/>
          <p:nvPr/>
        </p:nvSpPr>
        <p:spPr>
          <a:xfrm>
            <a:off x="7825569" y="8814164"/>
            <a:ext cx="17756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/>
                </a:solidFill>
              </a:rPr>
              <a:t>Bottleneck</a:t>
            </a:r>
            <a:endParaRPr lang="ko-KR" altLang="en-US" sz="2400" b="1" dirty="0">
              <a:solidFill>
                <a:schemeClr val="tx2"/>
              </a:solidFill>
            </a:endParaRPr>
          </a:p>
        </p:txBody>
      </p:sp>
      <p:pic>
        <p:nvPicPr>
          <p:cNvPr id="70" name="그림 69">
            <a:extLst>
              <a:ext uri="{FF2B5EF4-FFF2-40B4-BE49-F238E27FC236}">
                <a16:creationId xmlns:a16="http://schemas.microsoft.com/office/drawing/2014/main" id="{AA04D034-D216-4DC1-8510-F24926ADB353}"/>
              </a:ext>
            </a:extLst>
          </p:cNvPr>
          <p:cNvPicPr>
            <a:picLocks/>
          </p:cNvPicPr>
          <p:nvPr/>
        </p:nvPicPr>
        <p:blipFill rotWithShape="1">
          <a:blip r:embed="rId3"/>
          <a:srcRect l="4108" t="40441" b="40135"/>
          <a:stretch/>
        </p:blipFill>
        <p:spPr>
          <a:xfrm>
            <a:off x="2463990" y="3417848"/>
            <a:ext cx="431610" cy="504352"/>
          </a:xfrm>
          <a:prstGeom prst="rect">
            <a:avLst/>
          </a:prstGeom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FA7C61A8-E59D-4345-A4D3-D452C0599700}"/>
              </a:ext>
            </a:extLst>
          </p:cNvPr>
          <p:cNvSpPr txBox="1"/>
          <p:nvPr/>
        </p:nvSpPr>
        <p:spPr>
          <a:xfrm>
            <a:off x="3709360" y="2836565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64</a:t>
            </a:r>
            <a:endParaRPr lang="ko-KR" altLang="en-US" dirty="0"/>
          </a:p>
        </p:txBody>
      </p:sp>
      <p:sp>
        <p:nvSpPr>
          <p:cNvPr id="82" name="TextBox 14">
            <a:extLst>
              <a:ext uri="{FF2B5EF4-FFF2-40B4-BE49-F238E27FC236}">
                <a16:creationId xmlns:a16="http://schemas.microsoft.com/office/drawing/2014/main" id="{708D6807-E5FC-4B0D-98D8-73FB7463FA5E}"/>
              </a:ext>
            </a:extLst>
          </p:cNvPr>
          <p:cNvSpPr txBox="1"/>
          <p:nvPr/>
        </p:nvSpPr>
        <p:spPr>
          <a:xfrm>
            <a:off x="4222750" y="876300"/>
            <a:ext cx="9715500" cy="977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altLang="ko-KR" sz="3600" b="1" dirty="0">
                <a:solidFill>
                  <a:srgbClr val="00074E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2.5D + </a:t>
            </a:r>
            <a:r>
              <a:rPr lang="en-US" altLang="ko-KR" sz="5500" b="1" dirty="0">
                <a:solidFill>
                  <a:srgbClr val="00074E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ASPP</a:t>
            </a:r>
            <a:r>
              <a:rPr lang="en-US" altLang="ko-KR" sz="3600" b="1" dirty="0">
                <a:solidFill>
                  <a:srgbClr val="00074E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 + Attention-</a:t>
            </a:r>
            <a:r>
              <a:rPr lang="en-US" altLang="ko-KR" sz="3600" b="1" dirty="0" err="1">
                <a:solidFill>
                  <a:srgbClr val="00074E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Unet</a:t>
            </a:r>
            <a:r>
              <a:rPr lang="en-US" altLang="ko-KR" sz="3600" b="1" dirty="0">
                <a:solidFill>
                  <a:srgbClr val="00074E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 </a:t>
            </a:r>
            <a:endParaRPr lang="ko-KR" altLang="ko-KR" sz="5500" b="1" dirty="0">
              <a:solidFill>
                <a:schemeClr val="tx2"/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85E4D983-2DB3-44D9-95D4-DBFFE3165122}"/>
              </a:ext>
            </a:extLst>
          </p:cNvPr>
          <p:cNvSpPr txBox="1"/>
          <p:nvPr/>
        </p:nvSpPr>
        <p:spPr>
          <a:xfrm>
            <a:off x="3074259" y="284140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5</a:t>
            </a:r>
            <a:endParaRPr lang="ko-KR" altLang="en-US" dirty="0"/>
          </a:p>
        </p:txBody>
      </p:sp>
      <p:pic>
        <p:nvPicPr>
          <p:cNvPr id="83" name="그림 82">
            <a:extLst>
              <a:ext uri="{FF2B5EF4-FFF2-40B4-BE49-F238E27FC236}">
                <a16:creationId xmlns:a16="http://schemas.microsoft.com/office/drawing/2014/main" id="{ED2CBA52-590C-4AC7-9C49-128D9F5404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4722" y="2697985"/>
            <a:ext cx="524613" cy="2772000"/>
          </a:xfrm>
          <a:prstGeom prst="rect">
            <a:avLst/>
          </a:prstGeom>
        </p:spPr>
      </p:pic>
      <p:sp>
        <p:nvSpPr>
          <p:cNvPr id="84" name="직사각형 83">
            <a:extLst>
              <a:ext uri="{FF2B5EF4-FFF2-40B4-BE49-F238E27FC236}">
                <a16:creationId xmlns:a16="http://schemas.microsoft.com/office/drawing/2014/main" id="{69827B95-6D8D-4EFF-B450-23BC516A3A40}"/>
              </a:ext>
            </a:extLst>
          </p:cNvPr>
          <p:cNvSpPr/>
          <p:nvPr/>
        </p:nvSpPr>
        <p:spPr>
          <a:xfrm>
            <a:off x="2308058" y="2552700"/>
            <a:ext cx="1057258" cy="301490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3" name="연결선: 꺾임 102">
            <a:extLst>
              <a:ext uri="{FF2B5EF4-FFF2-40B4-BE49-F238E27FC236}">
                <a16:creationId xmlns:a16="http://schemas.microsoft.com/office/drawing/2014/main" id="{00370E77-A9F4-4D0E-8F14-A5FE335C1BFD}"/>
              </a:ext>
            </a:extLst>
          </p:cNvPr>
          <p:cNvCxnSpPr>
            <a:cxnSpLocks/>
            <a:stCxn id="109" idx="3"/>
            <a:endCxn id="37" idx="2"/>
          </p:cNvCxnSpPr>
          <p:nvPr/>
        </p:nvCxnSpPr>
        <p:spPr>
          <a:xfrm flipV="1">
            <a:off x="8537894" y="7615025"/>
            <a:ext cx="510455" cy="860649"/>
          </a:xfrm>
          <a:prstGeom prst="bentConnector2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F4126C73-BE47-4391-A502-DD09885B1D4A}"/>
              </a:ext>
            </a:extLst>
          </p:cNvPr>
          <p:cNvSpPr/>
          <p:nvPr/>
        </p:nvSpPr>
        <p:spPr>
          <a:xfrm>
            <a:off x="656465" y="2091035"/>
            <a:ext cx="17350685" cy="7840865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6" name="그룹 105">
            <a:extLst>
              <a:ext uri="{FF2B5EF4-FFF2-40B4-BE49-F238E27FC236}">
                <a16:creationId xmlns:a16="http://schemas.microsoft.com/office/drawing/2014/main" id="{7F359440-B45E-4DC6-94BB-5EC74618236A}"/>
              </a:ext>
            </a:extLst>
          </p:cNvPr>
          <p:cNvGrpSpPr/>
          <p:nvPr/>
        </p:nvGrpSpPr>
        <p:grpSpPr>
          <a:xfrm>
            <a:off x="7759373" y="8291008"/>
            <a:ext cx="778521" cy="369332"/>
            <a:chOff x="4987637" y="6352634"/>
            <a:chExt cx="778521" cy="369332"/>
          </a:xfrm>
        </p:grpSpPr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AD61D45B-150F-480E-AC38-54F0A49B91A8}"/>
                </a:ext>
              </a:extLst>
            </p:cNvPr>
            <p:cNvSpPr/>
            <p:nvPr/>
          </p:nvSpPr>
          <p:spPr>
            <a:xfrm>
              <a:off x="5130363" y="6397036"/>
              <a:ext cx="612000" cy="2880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rgbClr val="FF99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8" name="직선 화살표 연결선 107">
              <a:extLst>
                <a:ext uri="{FF2B5EF4-FFF2-40B4-BE49-F238E27FC236}">
                  <a16:creationId xmlns:a16="http://schemas.microsoft.com/office/drawing/2014/main" id="{AD998921-1FE8-4CBF-8C12-D980AF9A21FB}"/>
                </a:ext>
              </a:extLst>
            </p:cNvPr>
            <p:cNvCxnSpPr>
              <a:cxnSpLocks/>
            </p:cNvCxnSpPr>
            <p:nvPr/>
          </p:nvCxnSpPr>
          <p:spPr>
            <a:xfrm>
              <a:off x="4987637" y="6541036"/>
              <a:ext cx="1080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F656E76A-E08B-468E-809E-AA7F18E27296}"/>
                </a:ext>
              </a:extLst>
            </p:cNvPr>
            <p:cNvSpPr txBox="1"/>
            <p:nvPr/>
          </p:nvSpPr>
          <p:spPr>
            <a:xfrm>
              <a:off x="5105400" y="6352634"/>
              <a:ext cx="6607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ASPP</a:t>
              </a:r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AD8B99DB-0789-4191-B770-72D770D84359}"/>
              </a:ext>
            </a:extLst>
          </p:cNvPr>
          <p:cNvSpPr/>
          <p:nvPr/>
        </p:nvSpPr>
        <p:spPr>
          <a:xfrm>
            <a:off x="7690401" y="8123689"/>
            <a:ext cx="960042" cy="656716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타원 113">
            <a:extLst>
              <a:ext uri="{FF2B5EF4-FFF2-40B4-BE49-F238E27FC236}">
                <a16:creationId xmlns:a16="http://schemas.microsoft.com/office/drawing/2014/main" id="{45268A75-F6DB-4E68-B215-E8C9D91BA92A}"/>
              </a:ext>
            </a:extLst>
          </p:cNvPr>
          <p:cNvSpPr/>
          <p:nvPr/>
        </p:nvSpPr>
        <p:spPr>
          <a:xfrm>
            <a:off x="7289145" y="7622243"/>
            <a:ext cx="457200" cy="46768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</a:rPr>
              <a:t>2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7A554628-9415-438A-A52F-FB53167ED909}"/>
              </a:ext>
            </a:extLst>
          </p:cNvPr>
          <p:cNvSpPr/>
          <p:nvPr/>
        </p:nvSpPr>
        <p:spPr>
          <a:xfrm>
            <a:off x="8942018" y="960823"/>
            <a:ext cx="5269282" cy="953507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FE4980F-4C9E-49D2-ADB8-4CC03F58D069}"/>
              </a:ext>
            </a:extLst>
          </p:cNvPr>
          <p:cNvSpPr/>
          <p:nvPr/>
        </p:nvSpPr>
        <p:spPr>
          <a:xfrm>
            <a:off x="5966811" y="1638300"/>
            <a:ext cx="445780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rgbClr val="00074E"/>
                </a:solidFill>
              </a:rPr>
              <a:t>(</a:t>
            </a:r>
            <a:r>
              <a:rPr lang="en-US" altLang="ko-KR" sz="2400" b="1" dirty="0" err="1">
                <a:solidFill>
                  <a:srgbClr val="00074E"/>
                </a:solidFill>
              </a:rPr>
              <a:t>Atrous</a:t>
            </a:r>
            <a:r>
              <a:rPr lang="en-US" altLang="ko-KR" sz="2400" b="1" dirty="0">
                <a:solidFill>
                  <a:srgbClr val="00074E"/>
                </a:solidFill>
              </a:rPr>
              <a:t> Spatial Pyramid Pooling)</a:t>
            </a: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FC6FA099-20B6-40D7-9F32-F911E42FB5CF}"/>
              </a:ext>
            </a:extLst>
          </p:cNvPr>
          <p:cNvSpPr/>
          <p:nvPr/>
        </p:nvSpPr>
        <p:spPr>
          <a:xfrm>
            <a:off x="5020528" y="976878"/>
            <a:ext cx="1987554" cy="723258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" name="그림 6" descr="큐브, 사각형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2D7E708-1D03-FD3F-94A5-DF93302C03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4339" y="2244864"/>
            <a:ext cx="4972986" cy="4796728"/>
          </a:xfrm>
          <a:prstGeom prst="rect">
            <a:avLst/>
          </a:prstGeom>
          <a:ln w="57150">
            <a:solidFill>
              <a:schemeClr val="accent1"/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0B43B96-3012-8EBA-014E-85532039E1D5}"/>
              </a:ext>
            </a:extLst>
          </p:cNvPr>
          <p:cNvSpPr txBox="1"/>
          <p:nvPr/>
        </p:nvSpPr>
        <p:spPr>
          <a:xfrm>
            <a:off x="8763000" y="9867900"/>
            <a:ext cx="601447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b="1" dirty="0"/>
              <a:t>- 8  -</a:t>
            </a:r>
            <a:endParaRPr lang="ko-KR" altLang="en-US" b="1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CF1129E3-75B2-6DD4-EEC2-0BF1F2095F7D}"/>
              </a:ext>
            </a:extLst>
          </p:cNvPr>
          <p:cNvGrpSpPr/>
          <p:nvPr/>
        </p:nvGrpSpPr>
        <p:grpSpPr>
          <a:xfrm>
            <a:off x="11550027" y="5962327"/>
            <a:ext cx="6094373" cy="3931366"/>
            <a:chOff x="13248304" y="2687170"/>
            <a:chExt cx="6094373" cy="3931366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BB9C4FD1-6B57-7E6C-6A34-A3D222BA0F18}"/>
                </a:ext>
              </a:extLst>
            </p:cNvPr>
            <p:cNvSpPr/>
            <p:nvPr/>
          </p:nvSpPr>
          <p:spPr>
            <a:xfrm>
              <a:off x="13248304" y="2687170"/>
              <a:ext cx="6094373" cy="3931366"/>
            </a:xfrm>
            <a:prstGeom prst="rect">
              <a:avLst/>
            </a:prstGeom>
            <a:noFill/>
            <a:ln w="571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FF64C0D5-2C14-9426-D6A5-5D3267E1D22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354092" y="2784769"/>
              <a:ext cx="5947792" cy="3597287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FF2BFD4-E5C1-B9FE-50B1-A154068D13E6}"/>
                </a:ext>
              </a:extLst>
            </p:cNvPr>
            <p:cNvSpPr txBox="1"/>
            <p:nvPr/>
          </p:nvSpPr>
          <p:spPr>
            <a:xfrm>
              <a:off x="13313299" y="4973170"/>
              <a:ext cx="111665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3 x 3 conv</a:t>
              </a:r>
            </a:p>
            <a:p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Rate = 1</a:t>
              </a:r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7B5F209-AAFA-48B4-BBDF-79CCC7A3F024}"/>
                </a:ext>
              </a:extLst>
            </p:cNvPr>
            <p:cNvSpPr txBox="1"/>
            <p:nvPr/>
          </p:nvSpPr>
          <p:spPr>
            <a:xfrm>
              <a:off x="14389677" y="5354170"/>
              <a:ext cx="111665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3 x 3 conv</a:t>
              </a:r>
            </a:p>
            <a:p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Rate = 4</a:t>
              </a:r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74BF650-DBF9-84BB-8F9F-91F1472ED52F}"/>
                </a:ext>
              </a:extLst>
            </p:cNvPr>
            <p:cNvSpPr txBox="1"/>
            <p:nvPr/>
          </p:nvSpPr>
          <p:spPr>
            <a:xfrm>
              <a:off x="15769662" y="5735170"/>
              <a:ext cx="111665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3 x 3 conv</a:t>
              </a:r>
            </a:p>
            <a:p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Rate = 6</a:t>
              </a:r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A635584-DD68-1B4C-6431-5F182A127830}"/>
                </a:ext>
              </a:extLst>
            </p:cNvPr>
            <p:cNvSpPr txBox="1"/>
            <p:nvPr/>
          </p:nvSpPr>
          <p:spPr>
            <a:xfrm>
              <a:off x="17182907" y="6127838"/>
              <a:ext cx="19311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3 x 3 conv Rate = 8</a:t>
              </a:r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pic>
        <p:nvPicPr>
          <p:cNvPr id="14" name="Picture 4">
            <a:extLst>
              <a:ext uri="{FF2B5EF4-FFF2-40B4-BE49-F238E27FC236}">
                <a16:creationId xmlns:a16="http://schemas.microsoft.com/office/drawing/2014/main" id="{5D0971C2-5463-62A8-E162-BB997FECEA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7600" y="368300"/>
            <a:ext cx="2832100" cy="1498600"/>
          </a:xfrm>
          <a:prstGeom prst="rect">
            <a:avLst/>
          </a:prstGeom>
        </p:spPr>
      </p:pic>
      <p:sp>
        <p:nvSpPr>
          <p:cNvPr id="15" name="TextBox 5">
            <a:extLst>
              <a:ext uri="{FF2B5EF4-FFF2-40B4-BE49-F238E27FC236}">
                <a16:creationId xmlns:a16="http://schemas.microsoft.com/office/drawing/2014/main" id="{076EA343-F853-E5C4-C133-0D6CD739F3CD}"/>
              </a:ext>
            </a:extLst>
          </p:cNvPr>
          <p:cNvSpPr txBox="1"/>
          <p:nvPr/>
        </p:nvSpPr>
        <p:spPr>
          <a:xfrm>
            <a:off x="1511300" y="723900"/>
            <a:ext cx="2044700" cy="647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07899"/>
              </a:lnSpc>
            </a:pPr>
            <a:r>
              <a:rPr lang="en-US" sz="2400" b="1" spc="100" dirty="0">
                <a:solidFill>
                  <a:srgbClr val="FFFFFF"/>
                </a:solidFill>
                <a:latin typeface="Pretendard Medium"/>
              </a:rPr>
              <a:t>Model &amp; Loss</a:t>
            </a:r>
          </a:p>
        </p:txBody>
      </p:sp>
    </p:spTree>
    <p:extLst>
      <p:ext uri="{BB962C8B-B14F-4D97-AF65-F5344CB8AC3E}">
        <p14:creationId xmlns:p14="http://schemas.microsoft.com/office/powerpoint/2010/main" val="1835953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" grpId="0" animBg="1"/>
      <p:bldP spid="11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79357C-C48C-D027-51C6-0077268745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35DF720-98DD-7B31-F055-6118E797CCA3}"/>
              </a:ext>
            </a:extLst>
          </p:cNvPr>
          <p:cNvSpPr txBox="1"/>
          <p:nvPr/>
        </p:nvSpPr>
        <p:spPr>
          <a:xfrm>
            <a:off x="8766114" y="9855805"/>
            <a:ext cx="548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- 2 -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5D03D3E-0BD6-4DAD-9AC6-40B7B8616755}"/>
              </a:ext>
            </a:extLst>
          </p:cNvPr>
          <p:cNvSpPr/>
          <p:nvPr/>
        </p:nvSpPr>
        <p:spPr>
          <a:xfrm>
            <a:off x="3172218" y="3129013"/>
            <a:ext cx="94487" cy="1066992"/>
          </a:xfrm>
          <a:prstGeom prst="rect">
            <a:avLst/>
          </a:prstGeom>
          <a:solidFill>
            <a:srgbClr val="D9E8FB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BD5243D-D48A-4C64-8C34-CF74CBCB3331}"/>
              </a:ext>
            </a:extLst>
          </p:cNvPr>
          <p:cNvSpPr/>
          <p:nvPr/>
        </p:nvSpPr>
        <p:spPr>
          <a:xfrm>
            <a:off x="3876060" y="3129013"/>
            <a:ext cx="141730" cy="1066992"/>
          </a:xfrm>
          <a:prstGeom prst="rect">
            <a:avLst/>
          </a:prstGeom>
          <a:solidFill>
            <a:srgbClr val="D9E8FB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A66FED4-46D5-42BA-B07A-AF5A6B006AE7}"/>
              </a:ext>
            </a:extLst>
          </p:cNvPr>
          <p:cNvSpPr/>
          <p:nvPr/>
        </p:nvSpPr>
        <p:spPr>
          <a:xfrm>
            <a:off x="3884328" y="4597217"/>
            <a:ext cx="141730" cy="906943"/>
          </a:xfrm>
          <a:prstGeom prst="rect">
            <a:avLst/>
          </a:prstGeom>
          <a:solidFill>
            <a:srgbClr val="D9E8FB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66EC344-27E5-4A2C-A915-A1DF7AD3B703}"/>
              </a:ext>
            </a:extLst>
          </p:cNvPr>
          <p:cNvSpPr/>
          <p:nvPr/>
        </p:nvSpPr>
        <p:spPr>
          <a:xfrm>
            <a:off x="4548096" y="4597217"/>
            <a:ext cx="236216" cy="906943"/>
          </a:xfrm>
          <a:prstGeom prst="rect">
            <a:avLst/>
          </a:prstGeom>
          <a:solidFill>
            <a:srgbClr val="D9E8FB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37C254A-0329-45A1-92ED-CBADCC6B241B}"/>
              </a:ext>
            </a:extLst>
          </p:cNvPr>
          <p:cNvSpPr/>
          <p:nvPr/>
        </p:nvSpPr>
        <p:spPr>
          <a:xfrm>
            <a:off x="4548096" y="5952297"/>
            <a:ext cx="236216" cy="693545"/>
          </a:xfrm>
          <a:prstGeom prst="rect">
            <a:avLst/>
          </a:prstGeom>
          <a:solidFill>
            <a:srgbClr val="D9E8FB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1FA562D-B45A-4B43-879F-6EB172B1A95F}"/>
              </a:ext>
            </a:extLst>
          </p:cNvPr>
          <p:cNvSpPr/>
          <p:nvPr/>
        </p:nvSpPr>
        <p:spPr>
          <a:xfrm>
            <a:off x="5268015" y="5952297"/>
            <a:ext cx="330703" cy="693545"/>
          </a:xfrm>
          <a:prstGeom prst="rect">
            <a:avLst/>
          </a:prstGeom>
          <a:solidFill>
            <a:srgbClr val="D9E8FB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7D62301-171C-49F7-8D46-5DB60A0BBBFC}"/>
              </a:ext>
            </a:extLst>
          </p:cNvPr>
          <p:cNvSpPr/>
          <p:nvPr/>
        </p:nvSpPr>
        <p:spPr>
          <a:xfrm>
            <a:off x="5268015" y="7081529"/>
            <a:ext cx="330703" cy="533496"/>
          </a:xfrm>
          <a:prstGeom prst="rect">
            <a:avLst/>
          </a:prstGeom>
          <a:solidFill>
            <a:srgbClr val="D9E8FB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5C8FA599-08C8-4FAB-8B62-BBC3AD0AAAF2}"/>
              </a:ext>
            </a:extLst>
          </p:cNvPr>
          <p:cNvSpPr/>
          <p:nvPr/>
        </p:nvSpPr>
        <p:spPr>
          <a:xfrm>
            <a:off x="6107421" y="7081529"/>
            <a:ext cx="566919" cy="533496"/>
          </a:xfrm>
          <a:prstGeom prst="rect">
            <a:avLst/>
          </a:prstGeom>
          <a:solidFill>
            <a:srgbClr val="D9E8FB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C7FB1736-A85F-4C7E-93A8-C4C2499B18F0}"/>
              </a:ext>
            </a:extLst>
          </p:cNvPr>
          <p:cNvSpPr/>
          <p:nvPr/>
        </p:nvSpPr>
        <p:spPr>
          <a:xfrm>
            <a:off x="6074088" y="8261444"/>
            <a:ext cx="566919" cy="426797"/>
          </a:xfrm>
          <a:prstGeom prst="rect">
            <a:avLst/>
          </a:prstGeom>
          <a:solidFill>
            <a:srgbClr val="D9E8FB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C66D481-092E-43B6-8A30-D7A2970BE7A3}"/>
              </a:ext>
            </a:extLst>
          </p:cNvPr>
          <p:cNvSpPr/>
          <p:nvPr/>
        </p:nvSpPr>
        <p:spPr>
          <a:xfrm>
            <a:off x="6921580" y="8261444"/>
            <a:ext cx="803136" cy="426797"/>
          </a:xfrm>
          <a:prstGeom prst="rect">
            <a:avLst/>
          </a:prstGeom>
          <a:solidFill>
            <a:srgbClr val="D9E8FB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F32D56E-9C01-4158-85A7-9700F53D75B0}"/>
              </a:ext>
            </a:extLst>
          </p:cNvPr>
          <p:cNvSpPr/>
          <p:nvPr/>
        </p:nvSpPr>
        <p:spPr>
          <a:xfrm>
            <a:off x="8164901" y="7081529"/>
            <a:ext cx="566919" cy="533496"/>
          </a:xfrm>
          <a:prstGeom prst="rect">
            <a:avLst/>
          </a:prstGeom>
          <a:solidFill>
            <a:srgbClr val="D9E8FB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57EDCE1B-EC2A-443B-B9AC-68C52FB4C76D}"/>
              </a:ext>
            </a:extLst>
          </p:cNvPr>
          <p:cNvSpPr/>
          <p:nvPr/>
        </p:nvSpPr>
        <p:spPr>
          <a:xfrm>
            <a:off x="8764889" y="7081529"/>
            <a:ext cx="566919" cy="533496"/>
          </a:xfrm>
          <a:prstGeom prst="rect">
            <a:avLst/>
          </a:prstGeom>
          <a:solidFill>
            <a:srgbClr val="FFF2CD"/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F0C4100-2D50-488C-828A-134906D51929}"/>
              </a:ext>
            </a:extLst>
          </p:cNvPr>
          <p:cNvSpPr/>
          <p:nvPr/>
        </p:nvSpPr>
        <p:spPr>
          <a:xfrm>
            <a:off x="9601096" y="7081529"/>
            <a:ext cx="330703" cy="533496"/>
          </a:xfrm>
          <a:prstGeom prst="rect">
            <a:avLst/>
          </a:prstGeom>
          <a:solidFill>
            <a:srgbClr val="FFF2CD"/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CE08D2C9-74CB-4FFA-90FF-E73FA694F508}"/>
              </a:ext>
            </a:extLst>
          </p:cNvPr>
          <p:cNvSpPr/>
          <p:nvPr/>
        </p:nvSpPr>
        <p:spPr>
          <a:xfrm>
            <a:off x="10593909" y="5952297"/>
            <a:ext cx="330703" cy="693545"/>
          </a:xfrm>
          <a:prstGeom prst="rect">
            <a:avLst/>
          </a:prstGeom>
          <a:solidFill>
            <a:srgbClr val="D9E8FB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14E9D538-0834-445E-ACD3-D49FB8E460A8}"/>
              </a:ext>
            </a:extLst>
          </p:cNvPr>
          <p:cNvSpPr/>
          <p:nvPr/>
        </p:nvSpPr>
        <p:spPr>
          <a:xfrm>
            <a:off x="10921904" y="5952297"/>
            <a:ext cx="330703" cy="693545"/>
          </a:xfrm>
          <a:prstGeom prst="rect">
            <a:avLst/>
          </a:prstGeom>
          <a:solidFill>
            <a:srgbClr val="FFF2CD"/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7BF3A9E8-526F-4690-A692-53F0929924D6}"/>
              </a:ext>
            </a:extLst>
          </p:cNvPr>
          <p:cNvSpPr/>
          <p:nvPr/>
        </p:nvSpPr>
        <p:spPr>
          <a:xfrm>
            <a:off x="11642269" y="5952297"/>
            <a:ext cx="236216" cy="693545"/>
          </a:xfrm>
          <a:prstGeom prst="rect">
            <a:avLst/>
          </a:prstGeom>
          <a:solidFill>
            <a:srgbClr val="FFF2CD"/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10F54599-4609-4CCD-AAE8-F62652C1205E}"/>
              </a:ext>
            </a:extLst>
          </p:cNvPr>
          <p:cNvSpPr/>
          <p:nvPr/>
        </p:nvSpPr>
        <p:spPr>
          <a:xfrm>
            <a:off x="12642251" y="4597217"/>
            <a:ext cx="236216" cy="906943"/>
          </a:xfrm>
          <a:prstGeom prst="rect">
            <a:avLst/>
          </a:prstGeom>
          <a:solidFill>
            <a:srgbClr val="D9E8FB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E0216943-0A02-48D7-AFC6-260286A2049F}"/>
              </a:ext>
            </a:extLst>
          </p:cNvPr>
          <p:cNvSpPr/>
          <p:nvPr/>
        </p:nvSpPr>
        <p:spPr>
          <a:xfrm>
            <a:off x="12906858" y="4597217"/>
            <a:ext cx="236216" cy="906943"/>
          </a:xfrm>
          <a:prstGeom prst="rect">
            <a:avLst/>
          </a:prstGeom>
          <a:solidFill>
            <a:srgbClr val="FFF2CD"/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215506DB-D97F-4523-ACBF-32B946E87F7F}"/>
              </a:ext>
            </a:extLst>
          </p:cNvPr>
          <p:cNvSpPr/>
          <p:nvPr/>
        </p:nvSpPr>
        <p:spPr>
          <a:xfrm>
            <a:off x="13536724" y="4597217"/>
            <a:ext cx="141730" cy="906943"/>
          </a:xfrm>
          <a:prstGeom prst="rect">
            <a:avLst/>
          </a:prstGeom>
          <a:solidFill>
            <a:srgbClr val="FFF2CD"/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2E361131-CF09-4692-A140-15C2C4620088}"/>
              </a:ext>
            </a:extLst>
          </p:cNvPr>
          <p:cNvSpPr/>
          <p:nvPr/>
        </p:nvSpPr>
        <p:spPr>
          <a:xfrm>
            <a:off x="14404986" y="3129013"/>
            <a:ext cx="141730" cy="1066992"/>
          </a:xfrm>
          <a:prstGeom prst="rect">
            <a:avLst/>
          </a:prstGeom>
          <a:solidFill>
            <a:srgbClr val="FFF2CD"/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7E5793B5-2208-4455-944D-5D8BA6873FA7}"/>
              </a:ext>
            </a:extLst>
          </p:cNvPr>
          <p:cNvSpPr/>
          <p:nvPr/>
        </p:nvSpPr>
        <p:spPr>
          <a:xfrm>
            <a:off x="14272310" y="3129013"/>
            <a:ext cx="141730" cy="1066992"/>
          </a:xfrm>
          <a:prstGeom prst="rect">
            <a:avLst/>
          </a:prstGeom>
          <a:solidFill>
            <a:srgbClr val="D9E8FB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18A4170D-1F98-4B54-BB1A-3FC822E67DC8}"/>
              </a:ext>
            </a:extLst>
          </p:cNvPr>
          <p:cNvSpPr/>
          <p:nvPr/>
        </p:nvSpPr>
        <p:spPr>
          <a:xfrm>
            <a:off x="15047099" y="3129013"/>
            <a:ext cx="94487" cy="1066992"/>
          </a:xfrm>
          <a:prstGeom prst="rect">
            <a:avLst/>
          </a:prstGeom>
          <a:solidFill>
            <a:srgbClr val="FFF2CD"/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화살표: 오른쪽 47">
            <a:extLst>
              <a:ext uri="{FF2B5EF4-FFF2-40B4-BE49-F238E27FC236}">
                <a16:creationId xmlns:a16="http://schemas.microsoft.com/office/drawing/2014/main" id="{C6D67629-A887-4A1C-90E1-A36D788E1ECD}"/>
              </a:ext>
            </a:extLst>
          </p:cNvPr>
          <p:cNvSpPr/>
          <p:nvPr/>
        </p:nvSpPr>
        <p:spPr>
          <a:xfrm>
            <a:off x="6871581" y="7235354"/>
            <a:ext cx="1181082" cy="225847"/>
          </a:xfrm>
          <a:prstGeom prst="rightArrow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화살표: 오른쪽 48">
            <a:extLst>
              <a:ext uri="{FF2B5EF4-FFF2-40B4-BE49-F238E27FC236}">
                <a16:creationId xmlns:a16="http://schemas.microsoft.com/office/drawing/2014/main" id="{285DEBD5-6F78-4CEF-9367-A7946DE28730}"/>
              </a:ext>
            </a:extLst>
          </p:cNvPr>
          <p:cNvSpPr/>
          <p:nvPr/>
        </p:nvSpPr>
        <p:spPr>
          <a:xfrm>
            <a:off x="5936508" y="6186146"/>
            <a:ext cx="4488111" cy="225847"/>
          </a:xfrm>
          <a:prstGeom prst="rightArrow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화살표: 오른쪽 49">
            <a:extLst>
              <a:ext uri="{FF2B5EF4-FFF2-40B4-BE49-F238E27FC236}">
                <a16:creationId xmlns:a16="http://schemas.microsoft.com/office/drawing/2014/main" id="{A0C833F1-8632-44A8-8BCD-48683F1671B3}"/>
              </a:ext>
            </a:extLst>
          </p:cNvPr>
          <p:cNvSpPr/>
          <p:nvPr/>
        </p:nvSpPr>
        <p:spPr>
          <a:xfrm>
            <a:off x="5084997" y="4937765"/>
            <a:ext cx="7322708" cy="225847"/>
          </a:xfrm>
          <a:prstGeom prst="rightArrow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화살표: 오른쪽 50">
            <a:extLst>
              <a:ext uri="{FF2B5EF4-FFF2-40B4-BE49-F238E27FC236}">
                <a16:creationId xmlns:a16="http://schemas.microsoft.com/office/drawing/2014/main" id="{E38B4485-9C51-4C3F-84FC-8F420BC327E1}"/>
              </a:ext>
            </a:extLst>
          </p:cNvPr>
          <p:cNvSpPr/>
          <p:nvPr/>
        </p:nvSpPr>
        <p:spPr>
          <a:xfrm>
            <a:off x="4248631" y="3549586"/>
            <a:ext cx="9921088" cy="225847"/>
          </a:xfrm>
          <a:prstGeom prst="rightArrow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62777E0E-B55E-4E76-9A4E-F654114DEFFF}"/>
              </a:ext>
            </a:extLst>
          </p:cNvPr>
          <p:cNvCxnSpPr>
            <a:cxnSpLocks/>
          </p:cNvCxnSpPr>
          <p:nvPr/>
        </p:nvCxnSpPr>
        <p:spPr>
          <a:xfrm>
            <a:off x="3284338" y="3662509"/>
            <a:ext cx="4724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4E456D03-E89A-415F-BE1C-DCAD9D2A02CA}"/>
              </a:ext>
            </a:extLst>
          </p:cNvPr>
          <p:cNvCxnSpPr/>
          <p:nvPr/>
        </p:nvCxnSpPr>
        <p:spPr>
          <a:xfrm>
            <a:off x="4011885" y="5050689"/>
            <a:ext cx="4724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C4101940-9E7F-47E3-A65C-4B7EAB2B0351}"/>
              </a:ext>
            </a:extLst>
          </p:cNvPr>
          <p:cNvCxnSpPr/>
          <p:nvPr/>
        </p:nvCxnSpPr>
        <p:spPr>
          <a:xfrm>
            <a:off x="4784312" y="6299069"/>
            <a:ext cx="4724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C4C772B5-1665-48D8-A9F5-627E2DD2A8A2}"/>
              </a:ext>
            </a:extLst>
          </p:cNvPr>
          <p:cNvCxnSpPr/>
          <p:nvPr/>
        </p:nvCxnSpPr>
        <p:spPr>
          <a:xfrm>
            <a:off x="5611857" y="7348277"/>
            <a:ext cx="4724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A4FFD2C-B725-4E12-B6E0-5D355DF2B952}"/>
              </a:ext>
            </a:extLst>
          </p:cNvPr>
          <p:cNvCxnSpPr>
            <a:cxnSpLocks/>
          </p:cNvCxnSpPr>
          <p:nvPr/>
        </p:nvCxnSpPr>
        <p:spPr>
          <a:xfrm>
            <a:off x="14654290" y="3633365"/>
            <a:ext cx="2362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09A3C27C-5A3D-47BD-BE4C-5E4AC1527D3C}"/>
              </a:ext>
            </a:extLst>
          </p:cNvPr>
          <p:cNvCxnSpPr>
            <a:cxnSpLocks/>
          </p:cNvCxnSpPr>
          <p:nvPr/>
        </p:nvCxnSpPr>
        <p:spPr>
          <a:xfrm>
            <a:off x="13211395" y="5050689"/>
            <a:ext cx="2362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6AD5AD87-68F4-4568-826B-D4D89A7FBCF1}"/>
              </a:ext>
            </a:extLst>
          </p:cNvPr>
          <p:cNvCxnSpPr>
            <a:cxnSpLocks/>
          </p:cNvCxnSpPr>
          <p:nvPr/>
        </p:nvCxnSpPr>
        <p:spPr>
          <a:xfrm>
            <a:off x="11273684" y="6299069"/>
            <a:ext cx="2362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95B05283-CE16-41AE-9D85-0DFAB1CD1CFA}"/>
              </a:ext>
            </a:extLst>
          </p:cNvPr>
          <p:cNvCxnSpPr>
            <a:cxnSpLocks/>
          </p:cNvCxnSpPr>
          <p:nvPr/>
        </p:nvCxnSpPr>
        <p:spPr>
          <a:xfrm>
            <a:off x="9331810" y="7348277"/>
            <a:ext cx="2362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7522D695-1BE9-41A6-913A-70B16C1E9FD9}"/>
              </a:ext>
            </a:extLst>
          </p:cNvPr>
          <p:cNvCxnSpPr>
            <a:cxnSpLocks/>
          </p:cNvCxnSpPr>
          <p:nvPr/>
        </p:nvCxnSpPr>
        <p:spPr>
          <a:xfrm>
            <a:off x="6641007" y="8474843"/>
            <a:ext cx="2362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81F2D3AE-A15C-4F74-A6ED-0D99285D879E}"/>
              </a:ext>
            </a:extLst>
          </p:cNvPr>
          <p:cNvCxnSpPr>
            <a:cxnSpLocks/>
            <a:stCxn id="27" idx="2"/>
          </p:cNvCxnSpPr>
          <p:nvPr/>
        </p:nvCxnSpPr>
        <p:spPr>
          <a:xfrm>
            <a:off x="3946925" y="4196005"/>
            <a:ext cx="0" cy="400122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5FFC887D-1360-498D-A958-994CEB2E4FBB}"/>
              </a:ext>
            </a:extLst>
          </p:cNvPr>
          <p:cNvCxnSpPr/>
          <p:nvPr/>
        </p:nvCxnSpPr>
        <p:spPr>
          <a:xfrm>
            <a:off x="4666204" y="5527422"/>
            <a:ext cx="0" cy="400122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B0385D6F-1CE9-4AF4-86DC-C1A382BB0D3C}"/>
              </a:ext>
            </a:extLst>
          </p:cNvPr>
          <p:cNvCxnSpPr/>
          <p:nvPr/>
        </p:nvCxnSpPr>
        <p:spPr>
          <a:xfrm>
            <a:off x="5433367" y="6645128"/>
            <a:ext cx="0" cy="400122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6883A279-5DE0-41DB-8F28-9E12A1EE42F4}"/>
              </a:ext>
            </a:extLst>
          </p:cNvPr>
          <p:cNvCxnSpPr/>
          <p:nvPr/>
        </p:nvCxnSpPr>
        <p:spPr>
          <a:xfrm>
            <a:off x="6389256" y="7727949"/>
            <a:ext cx="0" cy="400122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연결선: 꺾임 73">
            <a:extLst>
              <a:ext uri="{FF2B5EF4-FFF2-40B4-BE49-F238E27FC236}">
                <a16:creationId xmlns:a16="http://schemas.microsoft.com/office/drawing/2014/main" id="{F4D777C6-0238-4AE4-87D5-E41EE92EF901}"/>
              </a:ext>
            </a:extLst>
          </p:cNvPr>
          <p:cNvCxnSpPr>
            <a:cxnSpLocks/>
            <a:stCxn id="38" idx="3"/>
            <a:endCxn id="40" idx="2"/>
          </p:cNvCxnSpPr>
          <p:nvPr/>
        </p:nvCxnSpPr>
        <p:spPr>
          <a:xfrm flipV="1">
            <a:off x="9931799" y="6645841"/>
            <a:ext cx="1155456" cy="702436"/>
          </a:xfrm>
          <a:prstGeom prst="bentConnector2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연결선: 꺾임 74">
            <a:extLst>
              <a:ext uri="{FF2B5EF4-FFF2-40B4-BE49-F238E27FC236}">
                <a16:creationId xmlns:a16="http://schemas.microsoft.com/office/drawing/2014/main" id="{8D157E99-6EBD-4697-9E92-8E151CA898E8}"/>
              </a:ext>
            </a:extLst>
          </p:cNvPr>
          <p:cNvCxnSpPr>
            <a:cxnSpLocks/>
            <a:stCxn id="41" idx="3"/>
            <a:endCxn id="43" idx="2"/>
          </p:cNvCxnSpPr>
          <p:nvPr/>
        </p:nvCxnSpPr>
        <p:spPr>
          <a:xfrm flipV="1">
            <a:off x="11878485" y="5504160"/>
            <a:ext cx="1146482" cy="794909"/>
          </a:xfrm>
          <a:prstGeom prst="bentConnector2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연결선: 꺾임 75">
            <a:extLst>
              <a:ext uri="{FF2B5EF4-FFF2-40B4-BE49-F238E27FC236}">
                <a16:creationId xmlns:a16="http://schemas.microsoft.com/office/drawing/2014/main" id="{BF3221B3-F35E-46EE-837F-58048761F7C9}"/>
              </a:ext>
            </a:extLst>
          </p:cNvPr>
          <p:cNvCxnSpPr>
            <a:cxnSpLocks/>
            <a:stCxn id="44" idx="3"/>
            <a:endCxn id="45" idx="2"/>
          </p:cNvCxnSpPr>
          <p:nvPr/>
        </p:nvCxnSpPr>
        <p:spPr>
          <a:xfrm flipV="1">
            <a:off x="13678454" y="4196005"/>
            <a:ext cx="797397" cy="854684"/>
          </a:xfrm>
          <a:prstGeom prst="bentConnector2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C267B73E-FD08-4F67-B5BF-99C547C562C2}"/>
              </a:ext>
            </a:extLst>
          </p:cNvPr>
          <p:cNvSpPr txBox="1"/>
          <p:nvPr/>
        </p:nvSpPr>
        <p:spPr>
          <a:xfrm>
            <a:off x="7927986" y="3425976"/>
            <a:ext cx="2228178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Skip Connection</a:t>
            </a:r>
            <a:endParaRPr lang="ko-KR" altLang="en-US" sz="2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1602ACF-06B9-434A-90FB-8D88B2548A5B}"/>
              </a:ext>
            </a:extLst>
          </p:cNvPr>
          <p:cNvSpPr txBox="1"/>
          <p:nvPr/>
        </p:nvSpPr>
        <p:spPr>
          <a:xfrm>
            <a:off x="3025786" y="2516041"/>
            <a:ext cx="242425" cy="547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AE59932-FD0B-4AFD-B650-45713B074374}"/>
              </a:ext>
            </a:extLst>
          </p:cNvPr>
          <p:cNvSpPr txBox="1"/>
          <p:nvPr/>
        </p:nvSpPr>
        <p:spPr>
          <a:xfrm>
            <a:off x="3073999" y="2078335"/>
            <a:ext cx="12219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tx2"/>
                </a:solidFill>
              </a:rPr>
              <a:t>Encoder</a:t>
            </a:r>
            <a:endParaRPr lang="ko-KR" altLang="en-US" sz="2400" b="1" dirty="0">
              <a:solidFill>
                <a:schemeClr val="tx2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4790651-6BF3-4589-A973-EF8F66975FAA}"/>
              </a:ext>
            </a:extLst>
          </p:cNvPr>
          <p:cNvSpPr txBox="1"/>
          <p:nvPr/>
        </p:nvSpPr>
        <p:spPr>
          <a:xfrm>
            <a:off x="14023304" y="2077835"/>
            <a:ext cx="12556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tx2"/>
                </a:solidFill>
              </a:rPr>
              <a:t>Decoder</a:t>
            </a:r>
            <a:endParaRPr lang="ko-KR" altLang="en-US" sz="2400" b="1" dirty="0">
              <a:solidFill>
                <a:schemeClr val="tx2"/>
              </a:solidFill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FE27F603-F02B-4063-9627-5F81371B69BF}"/>
              </a:ext>
            </a:extLst>
          </p:cNvPr>
          <p:cNvSpPr txBox="1"/>
          <p:nvPr/>
        </p:nvSpPr>
        <p:spPr>
          <a:xfrm>
            <a:off x="7825569" y="8814164"/>
            <a:ext cx="17756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2"/>
                </a:solidFill>
              </a:rPr>
              <a:t>Bottleneck</a:t>
            </a:r>
            <a:endParaRPr lang="ko-KR" altLang="en-US" sz="2400" b="1" dirty="0">
              <a:solidFill>
                <a:schemeClr val="tx2"/>
              </a:solidFill>
            </a:endParaRPr>
          </a:p>
        </p:txBody>
      </p:sp>
      <p:pic>
        <p:nvPicPr>
          <p:cNvPr id="70" name="그림 69">
            <a:extLst>
              <a:ext uri="{FF2B5EF4-FFF2-40B4-BE49-F238E27FC236}">
                <a16:creationId xmlns:a16="http://schemas.microsoft.com/office/drawing/2014/main" id="{AA04D034-D216-4DC1-8510-F24926ADB353}"/>
              </a:ext>
            </a:extLst>
          </p:cNvPr>
          <p:cNvPicPr>
            <a:picLocks/>
          </p:cNvPicPr>
          <p:nvPr/>
        </p:nvPicPr>
        <p:blipFill rotWithShape="1">
          <a:blip r:embed="rId3"/>
          <a:srcRect l="4108" t="40441" b="40135"/>
          <a:stretch/>
        </p:blipFill>
        <p:spPr>
          <a:xfrm>
            <a:off x="2463990" y="3417848"/>
            <a:ext cx="431610" cy="504352"/>
          </a:xfrm>
          <a:prstGeom prst="rect">
            <a:avLst/>
          </a:prstGeom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FA7C61A8-E59D-4345-A4D3-D452C0599700}"/>
              </a:ext>
            </a:extLst>
          </p:cNvPr>
          <p:cNvSpPr txBox="1"/>
          <p:nvPr/>
        </p:nvSpPr>
        <p:spPr>
          <a:xfrm>
            <a:off x="3709360" y="2836565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64</a:t>
            </a:r>
            <a:endParaRPr lang="ko-KR" altLang="en-US" dirty="0"/>
          </a:p>
        </p:txBody>
      </p:sp>
      <p:sp>
        <p:nvSpPr>
          <p:cNvPr id="82" name="TextBox 14">
            <a:extLst>
              <a:ext uri="{FF2B5EF4-FFF2-40B4-BE49-F238E27FC236}">
                <a16:creationId xmlns:a16="http://schemas.microsoft.com/office/drawing/2014/main" id="{708D6807-E5FC-4B0D-98D8-73FB7463FA5E}"/>
              </a:ext>
            </a:extLst>
          </p:cNvPr>
          <p:cNvSpPr txBox="1"/>
          <p:nvPr/>
        </p:nvSpPr>
        <p:spPr>
          <a:xfrm>
            <a:off x="4222750" y="876300"/>
            <a:ext cx="9715500" cy="977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altLang="ko-KR" sz="3600" b="1" dirty="0">
                <a:solidFill>
                  <a:srgbClr val="00074E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2.5D</a:t>
            </a:r>
            <a:r>
              <a:rPr lang="en-US" altLang="ko-KR" sz="5500" b="1" dirty="0">
                <a:solidFill>
                  <a:srgbClr val="00074E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 </a:t>
            </a:r>
            <a:r>
              <a:rPr lang="en-US" altLang="ko-KR" sz="3600" b="1" dirty="0">
                <a:solidFill>
                  <a:srgbClr val="00074E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+ ASPP + </a:t>
            </a:r>
            <a:r>
              <a:rPr lang="en-US" altLang="ko-KR" sz="5500" b="1" dirty="0">
                <a:solidFill>
                  <a:srgbClr val="00074E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Attention-</a:t>
            </a:r>
            <a:r>
              <a:rPr lang="en-US" altLang="ko-KR" sz="5500" b="1" dirty="0" err="1">
                <a:solidFill>
                  <a:srgbClr val="00074E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Unet</a:t>
            </a:r>
            <a:endParaRPr lang="ko-KR" altLang="ko-KR" sz="3600" b="1" dirty="0">
              <a:solidFill>
                <a:srgbClr val="00074E"/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85E4D983-2DB3-44D9-95D4-DBFFE3165122}"/>
              </a:ext>
            </a:extLst>
          </p:cNvPr>
          <p:cNvSpPr txBox="1"/>
          <p:nvPr/>
        </p:nvSpPr>
        <p:spPr>
          <a:xfrm>
            <a:off x="3074259" y="284140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5</a:t>
            </a:r>
            <a:endParaRPr lang="ko-KR" altLang="en-US" dirty="0"/>
          </a:p>
        </p:txBody>
      </p:sp>
      <p:pic>
        <p:nvPicPr>
          <p:cNvPr id="83" name="그림 82">
            <a:extLst>
              <a:ext uri="{FF2B5EF4-FFF2-40B4-BE49-F238E27FC236}">
                <a16:creationId xmlns:a16="http://schemas.microsoft.com/office/drawing/2014/main" id="{ED2CBA52-590C-4AC7-9C49-128D9F5404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4722" y="2697985"/>
            <a:ext cx="524613" cy="2772000"/>
          </a:xfrm>
          <a:prstGeom prst="rect">
            <a:avLst/>
          </a:prstGeom>
        </p:spPr>
      </p:pic>
      <p:sp>
        <p:nvSpPr>
          <p:cNvPr id="84" name="직사각형 83">
            <a:extLst>
              <a:ext uri="{FF2B5EF4-FFF2-40B4-BE49-F238E27FC236}">
                <a16:creationId xmlns:a16="http://schemas.microsoft.com/office/drawing/2014/main" id="{69827B95-6D8D-4EFF-B450-23BC516A3A40}"/>
              </a:ext>
            </a:extLst>
          </p:cNvPr>
          <p:cNvSpPr/>
          <p:nvPr/>
        </p:nvSpPr>
        <p:spPr>
          <a:xfrm>
            <a:off x="2308058" y="2552700"/>
            <a:ext cx="1057258" cy="301490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3" name="연결선: 꺾임 102">
            <a:extLst>
              <a:ext uri="{FF2B5EF4-FFF2-40B4-BE49-F238E27FC236}">
                <a16:creationId xmlns:a16="http://schemas.microsoft.com/office/drawing/2014/main" id="{00370E77-A9F4-4D0E-8F14-A5FE335C1BFD}"/>
              </a:ext>
            </a:extLst>
          </p:cNvPr>
          <p:cNvCxnSpPr>
            <a:cxnSpLocks/>
            <a:stCxn id="109" idx="3"/>
            <a:endCxn id="37" idx="2"/>
          </p:cNvCxnSpPr>
          <p:nvPr/>
        </p:nvCxnSpPr>
        <p:spPr>
          <a:xfrm flipV="1">
            <a:off x="8537894" y="7615025"/>
            <a:ext cx="510455" cy="860649"/>
          </a:xfrm>
          <a:prstGeom prst="bentConnector2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6" name="그룹 105">
            <a:extLst>
              <a:ext uri="{FF2B5EF4-FFF2-40B4-BE49-F238E27FC236}">
                <a16:creationId xmlns:a16="http://schemas.microsoft.com/office/drawing/2014/main" id="{7F359440-B45E-4DC6-94BB-5EC74618236A}"/>
              </a:ext>
            </a:extLst>
          </p:cNvPr>
          <p:cNvGrpSpPr/>
          <p:nvPr/>
        </p:nvGrpSpPr>
        <p:grpSpPr>
          <a:xfrm>
            <a:off x="7759373" y="8291008"/>
            <a:ext cx="778521" cy="369332"/>
            <a:chOff x="4987637" y="6352634"/>
            <a:chExt cx="778521" cy="369332"/>
          </a:xfrm>
        </p:grpSpPr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AD61D45B-150F-480E-AC38-54F0A49B91A8}"/>
                </a:ext>
              </a:extLst>
            </p:cNvPr>
            <p:cNvSpPr/>
            <p:nvPr/>
          </p:nvSpPr>
          <p:spPr>
            <a:xfrm>
              <a:off x="5130363" y="6397036"/>
              <a:ext cx="612000" cy="2880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rgbClr val="FF99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8" name="직선 화살표 연결선 107">
              <a:extLst>
                <a:ext uri="{FF2B5EF4-FFF2-40B4-BE49-F238E27FC236}">
                  <a16:creationId xmlns:a16="http://schemas.microsoft.com/office/drawing/2014/main" id="{AD998921-1FE8-4CBF-8C12-D980AF9A21FB}"/>
                </a:ext>
              </a:extLst>
            </p:cNvPr>
            <p:cNvCxnSpPr>
              <a:cxnSpLocks/>
            </p:cNvCxnSpPr>
            <p:nvPr/>
          </p:nvCxnSpPr>
          <p:spPr>
            <a:xfrm>
              <a:off x="4987637" y="6541036"/>
              <a:ext cx="1080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F656E76A-E08B-468E-809E-AA7F18E27296}"/>
                </a:ext>
              </a:extLst>
            </p:cNvPr>
            <p:cNvSpPr txBox="1"/>
            <p:nvPr/>
          </p:nvSpPr>
          <p:spPr>
            <a:xfrm>
              <a:off x="5105400" y="6352634"/>
              <a:ext cx="6607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ASPP</a:t>
              </a:r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AD8B99DB-0789-4191-B770-72D770D84359}"/>
              </a:ext>
            </a:extLst>
          </p:cNvPr>
          <p:cNvSpPr/>
          <p:nvPr/>
        </p:nvSpPr>
        <p:spPr>
          <a:xfrm>
            <a:off x="7690401" y="8123689"/>
            <a:ext cx="960042" cy="656716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F4126C73-BE47-4391-A502-DD09885B1D4A}"/>
              </a:ext>
            </a:extLst>
          </p:cNvPr>
          <p:cNvSpPr/>
          <p:nvPr/>
        </p:nvSpPr>
        <p:spPr>
          <a:xfrm>
            <a:off x="656465" y="1941560"/>
            <a:ext cx="17350685" cy="7840865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D21DEB07-35C8-4EC2-883F-1135CE9F7151}"/>
              </a:ext>
            </a:extLst>
          </p:cNvPr>
          <p:cNvGrpSpPr/>
          <p:nvPr/>
        </p:nvGrpSpPr>
        <p:grpSpPr>
          <a:xfrm>
            <a:off x="7162800" y="6972300"/>
            <a:ext cx="612279" cy="624703"/>
            <a:chOff x="7276486" y="6972300"/>
            <a:chExt cx="612279" cy="624703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7ED82040-DF92-4276-BD70-4F344A36BD05}"/>
                </a:ext>
              </a:extLst>
            </p:cNvPr>
            <p:cNvGrpSpPr/>
            <p:nvPr/>
          </p:nvGrpSpPr>
          <p:grpSpPr>
            <a:xfrm>
              <a:off x="7361905" y="7104486"/>
              <a:ext cx="461921" cy="432000"/>
              <a:chOff x="2586079" y="7886700"/>
              <a:chExt cx="461921" cy="432000"/>
            </a:xfrm>
          </p:grpSpPr>
          <p:sp>
            <p:nvSpPr>
              <p:cNvPr id="110" name="타원 109">
                <a:extLst>
                  <a:ext uri="{FF2B5EF4-FFF2-40B4-BE49-F238E27FC236}">
                    <a16:creationId xmlns:a16="http://schemas.microsoft.com/office/drawing/2014/main" id="{B04D1D29-2860-4D37-86C2-70DDE862FDF7}"/>
                  </a:ext>
                </a:extLst>
              </p:cNvPr>
              <p:cNvSpPr/>
              <p:nvPr/>
            </p:nvSpPr>
            <p:spPr>
              <a:xfrm>
                <a:off x="2590800" y="7886700"/>
                <a:ext cx="432000" cy="432000"/>
              </a:xfrm>
              <a:prstGeom prst="ellipse">
                <a:avLst/>
              </a:prstGeom>
              <a:solidFill>
                <a:srgbClr val="FFCCCC"/>
              </a:solidFill>
              <a:ln>
                <a:solidFill>
                  <a:srgbClr val="FF999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DA7A7787-57E7-4DF4-AC16-9E44E8AB3E2B}"/>
                  </a:ext>
                </a:extLst>
              </p:cNvPr>
              <p:cNvSpPr txBox="1"/>
              <p:nvPr/>
            </p:nvSpPr>
            <p:spPr>
              <a:xfrm>
                <a:off x="2586079" y="7898368"/>
                <a:ext cx="46192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AG</a:t>
                </a:r>
                <a:endPara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6BDAB556-A2D5-4ACE-80C9-77590D8F9443}"/>
                </a:ext>
              </a:extLst>
            </p:cNvPr>
            <p:cNvSpPr/>
            <p:nvPr/>
          </p:nvSpPr>
          <p:spPr>
            <a:xfrm>
              <a:off x="7276486" y="6972300"/>
              <a:ext cx="612279" cy="624703"/>
            </a:xfrm>
            <a:prstGeom prst="rect">
              <a:avLst/>
            </a:prstGeom>
            <a:noFill/>
            <a:ln w="5715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29" name="타원 128">
            <a:extLst>
              <a:ext uri="{FF2B5EF4-FFF2-40B4-BE49-F238E27FC236}">
                <a16:creationId xmlns:a16="http://schemas.microsoft.com/office/drawing/2014/main" id="{CDE29C01-04B2-487A-91D8-93FF4272D691}"/>
              </a:ext>
            </a:extLst>
          </p:cNvPr>
          <p:cNvSpPr/>
          <p:nvPr/>
        </p:nvSpPr>
        <p:spPr>
          <a:xfrm>
            <a:off x="11049000" y="4229100"/>
            <a:ext cx="457200" cy="467687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</a:rPr>
              <a:t>3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grpSp>
        <p:nvGrpSpPr>
          <p:cNvPr id="150" name="그룹 149">
            <a:extLst>
              <a:ext uri="{FF2B5EF4-FFF2-40B4-BE49-F238E27FC236}">
                <a16:creationId xmlns:a16="http://schemas.microsoft.com/office/drawing/2014/main" id="{A1263623-E927-4845-971F-F6F05E50501A}"/>
              </a:ext>
            </a:extLst>
          </p:cNvPr>
          <p:cNvGrpSpPr/>
          <p:nvPr/>
        </p:nvGrpSpPr>
        <p:grpSpPr>
          <a:xfrm>
            <a:off x="9469873" y="5977460"/>
            <a:ext cx="612279" cy="624703"/>
            <a:chOff x="7276486" y="6972300"/>
            <a:chExt cx="612279" cy="624703"/>
          </a:xfrm>
        </p:grpSpPr>
        <p:grpSp>
          <p:nvGrpSpPr>
            <p:cNvPr id="151" name="그룹 150">
              <a:extLst>
                <a:ext uri="{FF2B5EF4-FFF2-40B4-BE49-F238E27FC236}">
                  <a16:creationId xmlns:a16="http://schemas.microsoft.com/office/drawing/2014/main" id="{DA7506F5-1EFF-47C3-8208-0EF55D61A526}"/>
                </a:ext>
              </a:extLst>
            </p:cNvPr>
            <p:cNvGrpSpPr/>
            <p:nvPr/>
          </p:nvGrpSpPr>
          <p:grpSpPr>
            <a:xfrm>
              <a:off x="7361905" y="7104486"/>
              <a:ext cx="461921" cy="432000"/>
              <a:chOff x="2586079" y="7886700"/>
              <a:chExt cx="461921" cy="432000"/>
            </a:xfrm>
          </p:grpSpPr>
          <p:sp>
            <p:nvSpPr>
              <p:cNvPr id="153" name="타원 152">
                <a:extLst>
                  <a:ext uri="{FF2B5EF4-FFF2-40B4-BE49-F238E27FC236}">
                    <a16:creationId xmlns:a16="http://schemas.microsoft.com/office/drawing/2014/main" id="{3D108A43-206E-4FE5-B60C-494FE7FEF793}"/>
                  </a:ext>
                </a:extLst>
              </p:cNvPr>
              <p:cNvSpPr/>
              <p:nvPr/>
            </p:nvSpPr>
            <p:spPr>
              <a:xfrm>
                <a:off x="2590800" y="7886700"/>
                <a:ext cx="432000" cy="432000"/>
              </a:xfrm>
              <a:prstGeom prst="ellipse">
                <a:avLst/>
              </a:prstGeom>
              <a:solidFill>
                <a:srgbClr val="FFCCCC"/>
              </a:solidFill>
              <a:ln>
                <a:solidFill>
                  <a:srgbClr val="FF999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275B2D8B-51F2-4E6E-A3D4-51DAC2C06579}"/>
                  </a:ext>
                </a:extLst>
              </p:cNvPr>
              <p:cNvSpPr txBox="1"/>
              <p:nvPr/>
            </p:nvSpPr>
            <p:spPr>
              <a:xfrm>
                <a:off x="2586079" y="7898368"/>
                <a:ext cx="46192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AG</a:t>
                </a:r>
                <a:endPara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135B11CD-7BFA-4B64-9E6E-6ABBBF0B8038}"/>
                </a:ext>
              </a:extLst>
            </p:cNvPr>
            <p:cNvSpPr/>
            <p:nvPr/>
          </p:nvSpPr>
          <p:spPr>
            <a:xfrm>
              <a:off x="7276486" y="6972300"/>
              <a:ext cx="612279" cy="624703"/>
            </a:xfrm>
            <a:prstGeom prst="rect">
              <a:avLst/>
            </a:prstGeom>
            <a:noFill/>
            <a:ln w="5715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55" name="그룹 154">
            <a:extLst>
              <a:ext uri="{FF2B5EF4-FFF2-40B4-BE49-F238E27FC236}">
                <a16:creationId xmlns:a16="http://schemas.microsoft.com/office/drawing/2014/main" id="{A630E497-F56A-42D3-B824-D6D0BA2A8E18}"/>
              </a:ext>
            </a:extLst>
          </p:cNvPr>
          <p:cNvGrpSpPr/>
          <p:nvPr/>
        </p:nvGrpSpPr>
        <p:grpSpPr>
          <a:xfrm>
            <a:off x="11533843" y="4686300"/>
            <a:ext cx="612279" cy="624703"/>
            <a:chOff x="7276486" y="6972300"/>
            <a:chExt cx="612279" cy="624703"/>
          </a:xfrm>
        </p:grpSpPr>
        <p:grpSp>
          <p:nvGrpSpPr>
            <p:cNvPr id="156" name="그룹 155">
              <a:extLst>
                <a:ext uri="{FF2B5EF4-FFF2-40B4-BE49-F238E27FC236}">
                  <a16:creationId xmlns:a16="http://schemas.microsoft.com/office/drawing/2014/main" id="{0B5E46B7-4A6D-4A84-B476-6A38088E9978}"/>
                </a:ext>
              </a:extLst>
            </p:cNvPr>
            <p:cNvGrpSpPr/>
            <p:nvPr/>
          </p:nvGrpSpPr>
          <p:grpSpPr>
            <a:xfrm>
              <a:off x="7361905" y="7104486"/>
              <a:ext cx="461921" cy="432000"/>
              <a:chOff x="2586079" y="7886700"/>
              <a:chExt cx="461921" cy="432000"/>
            </a:xfrm>
          </p:grpSpPr>
          <p:sp>
            <p:nvSpPr>
              <p:cNvPr id="158" name="타원 157">
                <a:extLst>
                  <a:ext uri="{FF2B5EF4-FFF2-40B4-BE49-F238E27FC236}">
                    <a16:creationId xmlns:a16="http://schemas.microsoft.com/office/drawing/2014/main" id="{3DA4DC10-48B5-40F8-89B6-0EC64FA4E570}"/>
                  </a:ext>
                </a:extLst>
              </p:cNvPr>
              <p:cNvSpPr/>
              <p:nvPr/>
            </p:nvSpPr>
            <p:spPr>
              <a:xfrm>
                <a:off x="2590800" y="7886700"/>
                <a:ext cx="432000" cy="432000"/>
              </a:xfrm>
              <a:prstGeom prst="ellipse">
                <a:avLst/>
              </a:prstGeom>
              <a:solidFill>
                <a:srgbClr val="FFCCCC"/>
              </a:solidFill>
              <a:ln>
                <a:solidFill>
                  <a:srgbClr val="FF999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F2B8E043-B066-41AC-A87E-275BBBB68F16}"/>
                  </a:ext>
                </a:extLst>
              </p:cNvPr>
              <p:cNvSpPr txBox="1"/>
              <p:nvPr/>
            </p:nvSpPr>
            <p:spPr>
              <a:xfrm>
                <a:off x="2586079" y="7898368"/>
                <a:ext cx="46192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AG</a:t>
                </a:r>
                <a:endPara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sp>
          <p:nvSpPr>
            <p:cNvPr id="157" name="직사각형 156">
              <a:extLst>
                <a:ext uri="{FF2B5EF4-FFF2-40B4-BE49-F238E27FC236}">
                  <a16:creationId xmlns:a16="http://schemas.microsoft.com/office/drawing/2014/main" id="{84EBF649-378C-4D4C-A908-7BB099BAF4AE}"/>
                </a:ext>
              </a:extLst>
            </p:cNvPr>
            <p:cNvSpPr/>
            <p:nvPr/>
          </p:nvSpPr>
          <p:spPr>
            <a:xfrm>
              <a:off x="7276486" y="6972300"/>
              <a:ext cx="612279" cy="624703"/>
            </a:xfrm>
            <a:prstGeom prst="rect">
              <a:avLst/>
            </a:prstGeom>
            <a:noFill/>
            <a:ln w="5715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60" name="그룹 159">
            <a:extLst>
              <a:ext uri="{FF2B5EF4-FFF2-40B4-BE49-F238E27FC236}">
                <a16:creationId xmlns:a16="http://schemas.microsoft.com/office/drawing/2014/main" id="{389AE95E-B3F0-487F-8A20-9CAFC7FCBDF6}"/>
              </a:ext>
            </a:extLst>
          </p:cNvPr>
          <p:cNvGrpSpPr/>
          <p:nvPr/>
        </p:nvGrpSpPr>
        <p:grpSpPr>
          <a:xfrm>
            <a:off x="13317639" y="3303764"/>
            <a:ext cx="612279" cy="624703"/>
            <a:chOff x="7276486" y="6972300"/>
            <a:chExt cx="612279" cy="624703"/>
          </a:xfrm>
        </p:grpSpPr>
        <p:grpSp>
          <p:nvGrpSpPr>
            <p:cNvPr id="161" name="그룹 160">
              <a:extLst>
                <a:ext uri="{FF2B5EF4-FFF2-40B4-BE49-F238E27FC236}">
                  <a16:creationId xmlns:a16="http://schemas.microsoft.com/office/drawing/2014/main" id="{DF294A86-FBCF-4C1A-A848-16672542DCE8}"/>
                </a:ext>
              </a:extLst>
            </p:cNvPr>
            <p:cNvGrpSpPr/>
            <p:nvPr/>
          </p:nvGrpSpPr>
          <p:grpSpPr>
            <a:xfrm>
              <a:off x="7361905" y="7104486"/>
              <a:ext cx="461921" cy="432000"/>
              <a:chOff x="2586079" y="7886700"/>
              <a:chExt cx="461921" cy="432000"/>
            </a:xfrm>
          </p:grpSpPr>
          <p:sp>
            <p:nvSpPr>
              <p:cNvPr id="163" name="타원 162">
                <a:extLst>
                  <a:ext uri="{FF2B5EF4-FFF2-40B4-BE49-F238E27FC236}">
                    <a16:creationId xmlns:a16="http://schemas.microsoft.com/office/drawing/2014/main" id="{4DAB4390-9ECC-4481-955D-1BA54FA11767}"/>
                  </a:ext>
                </a:extLst>
              </p:cNvPr>
              <p:cNvSpPr/>
              <p:nvPr/>
            </p:nvSpPr>
            <p:spPr>
              <a:xfrm>
                <a:off x="2590800" y="7886700"/>
                <a:ext cx="432000" cy="432000"/>
              </a:xfrm>
              <a:prstGeom prst="ellipse">
                <a:avLst/>
              </a:prstGeom>
              <a:solidFill>
                <a:srgbClr val="FFCCCC"/>
              </a:solidFill>
              <a:ln>
                <a:solidFill>
                  <a:srgbClr val="FF999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64" name="TextBox 163">
                <a:extLst>
                  <a:ext uri="{FF2B5EF4-FFF2-40B4-BE49-F238E27FC236}">
                    <a16:creationId xmlns:a16="http://schemas.microsoft.com/office/drawing/2014/main" id="{2C6E86C9-869C-4D44-8856-042CAFD32479}"/>
                  </a:ext>
                </a:extLst>
              </p:cNvPr>
              <p:cNvSpPr txBox="1"/>
              <p:nvPr/>
            </p:nvSpPr>
            <p:spPr>
              <a:xfrm>
                <a:off x="2586079" y="7898368"/>
                <a:ext cx="46192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AG</a:t>
                </a:r>
                <a:endPara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6BBAB573-F1BB-48A8-B621-1BFA513FBFB5}"/>
                </a:ext>
              </a:extLst>
            </p:cNvPr>
            <p:cNvSpPr/>
            <p:nvPr/>
          </p:nvSpPr>
          <p:spPr>
            <a:xfrm>
              <a:off x="7276486" y="6972300"/>
              <a:ext cx="612279" cy="624703"/>
            </a:xfrm>
            <a:prstGeom prst="rect">
              <a:avLst/>
            </a:prstGeom>
            <a:noFill/>
            <a:ln w="5715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1DF7FF38-EC3C-499F-BBAE-1238C73B4610}"/>
              </a:ext>
            </a:extLst>
          </p:cNvPr>
          <p:cNvSpPr/>
          <p:nvPr/>
        </p:nvSpPr>
        <p:spPr>
          <a:xfrm>
            <a:off x="4403720" y="851547"/>
            <a:ext cx="3761182" cy="953507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697CB9-0AE4-08A4-A202-948BFAD4CD7E}"/>
              </a:ext>
            </a:extLst>
          </p:cNvPr>
          <p:cNvSpPr txBox="1"/>
          <p:nvPr/>
        </p:nvSpPr>
        <p:spPr>
          <a:xfrm>
            <a:off x="8763000" y="9867900"/>
            <a:ext cx="548548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b="1" dirty="0"/>
              <a:t>- 9 -</a:t>
            </a:r>
            <a:endParaRPr lang="ko-KR" altLang="en-US" b="1" dirty="0"/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78A0CF2F-F24F-6C3C-BC48-613FF075831F}"/>
              </a:ext>
            </a:extLst>
          </p:cNvPr>
          <p:cNvGrpSpPr/>
          <p:nvPr/>
        </p:nvGrpSpPr>
        <p:grpSpPr>
          <a:xfrm>
            <a:off x="11577864" y="6017100"/>
            <a:ext cx="4850615" cy="1260000"/>
            <a:chOff x="11939171" y="6879231"/>
            <a:chExt cx="4850615" cy="1260000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36714F2D-B95C-753B-F4F8-425E3913FAA4}"/>
                </a:ext>
              </a:extLst>
            </p:cNvPr>
            <p:cNvGrpSpPr/>
            <p:nvPr/>
          </p:nvGrpSpPr>
          <p:grpSpPr>
            <a:xfrm>
              <a:off x="11939171" y="6879231"/>
              <a:ext cx="1124976" cy="1260000"/>
              <a:chOff x="10022533" y="6541036"/>
              <a:chExt cx="1124976" cy="1260000"/>
            </a:xfrm>
          </p:grpSpPr>
          <p:sp>
            <p:nvSpPr>
              <p:cNvPr id="9" name="정육면체 8">
                <a:extLst>
                  <a:ext uri="{FF2B5EF4-FFF2-40B4-BE49-F238E27FC236}">
                    <a16:creationId xmlns:a16="http://schemas.microsoft.com/office/drawing/2014/main" id="{0A0C55A2-7E67-9AC7-2650-1C4239FC03CE}"/>
                  </a:ext>
                </a:extLst>
              </p:cNvPr>
              <p:cNvSpPr/>
              <p:nvPr/>
            </p:nvSpPr>
            <p:spPr>
              <a:xfrm rot="16200000">
                <a:off x="9962835" y="6600734"/>
                <a:ext cx="1244372" cy="1124976"/>
              </a:xfrm>
              <a:prstGeom prst="cube">
                <a:avLst>
                  <a:gd name="adj" fmla="val 10798"/>
                </a:avLst>
              </a:prstGeom>
              <a:solidFill>
                <a:srgbClr val="D9E8FB"/>
              </a:solidFill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10" name="그림 9">
                <a:extLst>
                  <a:ext uri="{FF2B5EF4-FFF2-40B4-BE49-F238E27FC236}">
                    <a16:creationId xmlns:a16="http://schemas.microsoft.com/office/drawing/2014/main" id="{23920335-62E6-DA30-043C-E0CAB5F4BD79}"/>
                  </a:ext>
                </a:extLst>
              </p:cNvPr>
              <p:cNvPicPr>
                <a:picLocks/>
              </p:cNvPicPr>
              <p:nvPr/>
            </p:nvPicPr>
            <p:blipFill rotWithShape="1">
              <a:blip r:embed="rId3"/>
              <a:srcRect l="4108" t="40441" b="40135"/>
              <a:stretch/>
            </p:blipFill>
            <p:spPr>
              <a:xfrm>
                <a:off x="10143066" y="6648839"/>
                <a:ext cx="1004443" cy="1152197"/>
              </a:xfrm>
              <a:prstGeom prst="rect">
                <a:avLst/>
              </a:prstGeom>
            </p:spPr>
          </p:pic>
        </p:grpSp>
        <p:sp>
          <p:nvSpPr>
            <p:cNvPr id="18" name="화살표: 오른쪽 17">
              <a:extLst>
                <a:ext uri="{FF2B5EF4-FFF2-40B4-BE49-F238E27FC236}">
                  <a16:creationId xmlns:a16="http://schemas.microsoft.com/office/drawing/2014/main" id="{43A5A974-E4EE-F4F7-4E1C-D425C501FA6B}"/>
                </a:ext>
              </a:extLst>
            </p:cNvPr>
            <p:cNvSpPr/>
            <p:nvPr/>
          </p:nvSpPr>
          <p:spPr>
            <a:xfrm>
              <a:off x="13280011" y="7433031"/>
              <a:ext cx="2160000" cy="152400"/>
            </a:xfrm>
            <a:prstGeom prst="rightArrow">
              <a:avLst/>
            </a:prstGeom>
            <a:solidFill>
              <a:schemeClr val="accent6">
                <a:lumMod val="60000"/>
                <a:lumOff val="40000"/>
                <a:alpha val="5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D2DF2C63-966B-A32E-D318-FE1528EF7788}"/>
                </a:ext>
              </a:extLst>
            </p:cNvPr>
            <p:cNvGrpSpPr/>
            <p:nvPr/>
          </p:nvGrpSpPr>
          <p:grpSpPr>
            <a:xfrm>
              <a:off x="15664810" y="6879231"/>
              <a:ext cx="1124976" cy="1260000"/>
              <a:chOff x="10022533" y="6541036"/>
              <a:chExt cx="1124976" cy="1260000"/>
            </a:xfrm>
          </p:grpSpPr>
          <p:sp>
            <p:nvSpPr>
              <p:cNvPr id="24" name="정육면체 23">
                <a:extLst>
                  <a:ext uri="{FF2B5EF4-FFF2-40B4-BE49-F238E27FC236}">
                    <a16:creationId xmlns:a16="http://schemas.microsoft.com/office/drawing/2014/main" id="{F1F298F5-C2A1-1DD2-9950-7DD72F74CF89}"/>
                  </a:ext>
                </a:extLst>
              </p:cNvPr>
              <p:cNvSpPr/>
              <p:nvPr/>
            </p:nvSpPr>
            <p:spPr>
              <a:xfrm rot="16200000">
                <a:off x="9962835" y="6600734"/>
                <a:ext cx="1244372" cy="1124976"/>
              </a:xfrm>
              <a:prstGeom prst="cube">
                <a:avLst>
                  <a:gd name="adj" fmla="val 10798"/>
                </a:avLst>
              </a:prstGeom>
              <a:solidFill>
                <a:srgbClr val="D9E8FB"/>
              </a:solidFill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25" name="그림 24">
                <a:extLst>
                  <a:ext uri="{FF2B5EF4-FFF2-40B4-BE49-F238E27FC236}">
                    <a16:creationId xmlns:a16="http://schemas.microsoft.com/office/drawing/2014/main" id="{14720B9D-9232-7858-89F2-B2938B955035}"/>
                  </a:ext>
                </a:extLst>
              </p:cNvPr>
              <p:cNvPicPr>
                <a:picLocks/>
              </p:cNvPicPr>
              <p:nvPr/>
            </p:nvPicPr>
            <p:blipFill rotWithShape="1">
              <a:blip r:embed="rId3"/>
              <a:srcRect l="4108" t="40441" b="40135"/>
              <a:stretch/>
            </p:blipFill>
            <p:spPr>
              <a:xfrm>
                <a:off x="10143066" y="6648839"/>
                <a:ext cx="1004443" cy="1152197"/>
              </a:xfrm>
              <a:prstGeom prst="rect">
                <a:avLst/>
              </a:prstGeom>
            </p:spPr>
          </p:pic>
        </p:grp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7DE0FAB7-C62E-AE1F-D99D-69BD2A0ED226}"/>
                </a:ext>
              </a:extLst>
            </p:cNvPr>
            <p:cNvSpPr txBox="1"/>
            <p:nvPr/>
          </p:nvSpPr>
          <p:spPr>
            <a:xfrm>
              <a:off x="13511061" y="7324565"/>
              <a:ext cx="1697901" cy="36933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Skip Connection</a:t>
              </a:r>
              <a:endParaRPr lang="ko-KR" altLang="en-US" dirty="0"/>
            </a:p>
          </p:txBody>
        </p:sp>
      </p:grpSp>
      <p:pic>
        <p:nvPicPr>
          <p:cNvPr id="91" name="그림 90">
            <a:extLst>
              <a:ext uri="{FF2B5EF4-FFF2-40B4-BE49-F238E27FC236}">
                <a16:creationId xmlns:a16="http://schemas.microsoft.com/office/drawing/2014/main" id="{3B7E2D62-6DD8-487A-9D1A-03F05945F9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84448" y="5873290"/>
            <a:ext cx="5354414" cy="320443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D8011BB4-D478-186C-357A-A7298C7D4D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7600" y="368300"/>
            <a:ext cx="2832100" cy="1498600"/>
          </a:xfrm>
          <a:prstGeom prst="rect">
            <a:avLst/>
          </a:prstGeom>
        </p:spPr>
      </p:pic>
      <p:sp>
        <p:nvSpPr>
          <p:cNvPr id="11" name="TextBox 5">
            <a:extLst>
              <a:ext uri="{FF2B5EF4-FFF2-40B4-BE49-F238E27FC236}">
                <a16:creationId xmlns:a16="http://schemas.microsoft.com/office/drawing/2014/main" id="{BA6F7822-77B3-2F29-0D6C-C63109876968}"/>
              </a:ext>
            </a:extLst>
          </p:cNvPr>
          <p:cNvSpPr txBox="1"/>
          <p:nvPr/>
        </p:nvSpPr>
        <p:spPr>
          <a:xfrm>
            <a:off x="1511300" y="723900"/>
            <a:ext cx="2044700" cy="647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07899"/>
              </a:lnSpc>
            </a:pPr>
            <a:r>
              <a:rPr lang="en-US" sz="2400" b="1" spc="100" dirty="0">
                <a:solidFill>
                  <a:srgbClr val="FFFFFF"/>
                </a:solidFill>
                <a:latin typeface="Pretendard Medium"/>
              </a:rPr>
              <a:t>Model &amp; Loss</a:t>
            </a:r>
          </a:p>
        </p:txBody>
      </p:sp>
    </p:spTree>
    <p:extLst>
      <p:ext uri="{BB962C8B-B14F-4D97-AF65-F5344CB8AC3E}">
        <p14:creationId xmlns:p14="http://schemas.microsoft.com/office/powerpoint/2010/main" val="162029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86FE06-4446-1E4F-4940-8A8CE464DF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DFFA690F-DECC-2C76-4585-9285B6650F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-12700" y="5143500"/>
            <a:ext cx="18300700" cy="51689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EE3B769E-F4E0-01EC-E6E7-8E4B75F9852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15950" y="535286"/>
            <a:ext cx="17043400" cy="9156700"/>
          </a:xfrm>
          <a:prstGeom prst="rect">
            <a:avLst/>
          </a:prstGeom>
        </p:spPr>
      </p:pic>
      <p:sp>
        <p:nvSpPr>
          <p:cNvPr id="14" name="TextBox 14">
            <a:extLst>
              <a:ext uri="{FF2B5EF4-FFF2-40B4-BE49-F238E27FC236}">
                <a16:creationId xmlns:a16="http://schemas.microsoft.com/office/drawing/2014/main" id="{237E2006-B162-C1E5-19A5-54A47D073AFF}"/>
              </a:ext>
            </a:extLst>
          </p:cNvPr>
          <p:cNvSpPr txBox="1"/>
          <p:nvPr/>
        </p:nvSpPr>
        <p:spPr>
          <a:xfrm>
            <a:off x="3556000" y="495300"/>
            <a:ext cx="10820400" cy="9779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99600"/>
              </a:lnSpc>
              <a:defRPr/>
            </a:pPr>
            <a:r>
              <a:rPr lang="en-US" altLang="ko-KR" sz="5500" b="1" dirty="0">
                <a:solidFill>
                  <a:srgbClr val="00074E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Loss</a:t>
            </a:r>
            <a:endParaRPr lang="ko-KR" altLang="en-US" sz="5500" b="1" dirty="0">
              <a:solidFill>
                <a:srgbClr val="00074E"/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7737F1-1BC1-5644-AA0A-D59BEE98A39A}"/>
              </a:ext>
            </a:extLst>
          </p:cNvPr>
          <p:cNvSpPr txBox="1"/>
          <p:nvPr/>
        </p:nvSpPr>
        <p:spPr>
          <a:xfrm>
            <a:off x="8766114" y="9855805"/>
            <a:ext cx="718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- 10  -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3B654BC5-CF5A-4276-948D-A2FBB3D408DD}"/>
              </a:ext>
            </a:extLst>
          </p:cNvPr>
          <p:cNvGrpSpPr/>
          <p:nvPr/>
        </p:nvGrpSpPr>
        <p:grpSpPr>
          <a:xfrm>
            <a:off x="9677400" y="1485900"/>
            <a:ext cx="6480000" cy="7060500"/>
            <a:chOff x="9677400" y="2121600"/>
            <a:chExt cx="6480000" cy="7060500"/>
          </a:xfrm>
        </p:grpSpPr>
        <p:pic>
          <p:nvPicPr>
            <p:cNvPr id="204" name="Image 9" descr="preencoded.png">
              <a:extLst>
                <a:ext uri="{FF2B5EF4-FFF2-40B4-BE49-F238E27FC236}">
                  <a16:creationId xmlns:a16="http://schemas.microsoft.com/office/drawing/2014/main" id="{855CE222-EC00-CDA4-222C-C5F805871F01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677400" y="2121600"/>
              <a:ext cx="6480000" cy="6120000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64" name="직사각형 163">
                  <a:extLst>
                    <a:ext uri="{FF2B5EF4-FFF2-40B4-BE49-F238E27FC236}">
                      <a16:creationId xmlns:a16="http://schemas.microsoft.com/office/drawing/2014/main" id="{DBD7BA05-4979-461E-1B60-B79186667E4D}"/>
                    </a:ext>
                  </a:extLst>
                </p:cNvPr>
                <p:cNvSpPr/>
                <p:nvPr/>
              </p:nvSpPr>
              <p:spPr>
                <a:xfrm>
                  <a:off x="9677400" y="8282238"/>
                  <a:ext cx="4800600" cy="89986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marL="342900" indent="-342900"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1" i="1" kern="100" spc="-120" smtClean="0">
                              <a:ln w="9525">
                                <a:solidFill>
                                  <a:prstClr val="white">
                                    <a:alpha val="0"/>
                                  </a:prstClr>
                                </a:solidFill>
                              </a:ln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1" i="1" kern="100" spc="-120">
                              <a:ln w="9525">
                                <a:solidFill>
                                  <a:prstClr val="white">
                                    <a:alpha val="0"/>
                                  </a:prstClr>
                                </a:solidFill>
                              </a:ln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  <m:sub>
                          <m:r>
                            <a:rPr lang="en-US" altLang="ko-KR" sz="2400" b="1" i="1" kern="100" spc="-120">
                              <a:ln w="9525">
                                <a:solidFill>
                                  <a:prstClr val="white">
                                    <a:alpha val="0"/>
                                  </a:prstClr>
                                </a:solidFill>
                              </a:ln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𝒊𝒋</m:t>
                          </m:r>
                        </m:sub>
                      </m:sSub>
                    </m:oMath>
                  </a14:m>
                  <a:r>
                    <a:rPr lang="en-US" altLang="ko-KR" sz="2400" b="1" i="1" kern="100" spc="-120" dirty="0">
                      <a:ln w="9525">
                        <a:solidFill>
                          <a:prstClr val="white">
                            <a:alpha val="0"/>
                          </a:prstClr>
                        </a:solidFill>
                      </a:ln>
                      <a:solidFill>
                        <a:schemeClr val="bg2">
                          <a:lumMod val="10000"/>
                        </a:schemeClr>
                      </a:solidFill>
                      <a:latin typeface="Cambria Math" panose="02040503050406030204" pitchFamily="18" charset="0"/>
                    </a:rPr>
                    <a:t> </a:t>
                  </a:r>
                  <a:r>
                    <a:rPr lang="en-US" altLang="ko-KR" sz="2400" b="1" kern="100" spc="-120" dirty="0">
                      <a:ln w="9525">
                        <a:solidFill>
                          <a:prstClr val="white">
                            <a:alpha val="0"/>
                          </a:prstClr>
                        </a:solidFill>
                      </a:ln>
                      <a:solidFill>
                        <a:schemeClr val="bg2">
                          <a:lumMod val="10000"/>
                        </a:schemeClr>
                      </a:solidFill>
                      <a:latin typeface="Cambria Math" panose="02040503050406030204" pitchFamily="18" charset="0"/>
                    </a:rPr>
                    <a:t>:  </a:t>
                  </a:r>
                  <a:r>
                    <a:rPr lang="en-US" altLang="ko-KR" sz="2000" b="1" kern="100" spc="-120" dirty="0" err="1">
                      <a:ln w="9525">
                        <a:solidFill>
                          <a:prstClr val="white">
                            <a:alpha val="0"/>
                          </a:prstClr>
                        </a:solidFill>
                      </a:ln>
                      <a:solidFill>
                        <a:schemeClr val="bg2">
                          <a:lumMod val="10000"/>
                        </a:schemeClr>
                      </a:solidFill>
                      <a:latin typeface="Cambria Math" panose="02040503050406030204" pitchFamily="18" charset="0"/>
                    </a:rPr>
                    <a:t>i</a:t>
                  </a:r>
                  <a:r>
                    <a:rPr lang="en-US" altLang="ko-KR" sz="2000" b="1" kern="100" spc="-120" dirty="0">
                      <a:ln w="9525">
                        <a:solidFill>
                          <a:prstClr val="white">
                            <a:alpha val="0"/>
                          </a:prstClr>
                        </a:solidFill>
                      </a:ln>
                      <a:solidFill>
                        <a:schemeClr val="bg2">
                          <a:lumMod val="10000"/>
                        </a:schemeClr>
                      </a:solidFill>
                      <a:latin typeface="Cambria Math" panose="02040503050406030204" pitchFamily="18" charset="0"/>
                    </a:rPr>
                    <a:t>, j </a:t>
                  </a:r>
                  <a:r>
                    <a:rPr lang="ko-KR" altLang="en-US" sz="2000" b="1" kern="100" spc="-120" dirty="0">
                      <a:ln w="9525">
                        <a:solidFill>
                          <a:prstClr val="white">
                            <a:alpha val="0"/>
                          </a:prstClr>
                        </a:solidFill>
                      </a:ln>
                      <a:solidFill>
                        <a:schemeClr val="bg2">
                          <a:lumMod val="10000"/>
                        </a:schemeClr>
                      </a:solidFill>
                      <a:latin typeface="Cambria Math" panose="02040503050406030204" pitchFamily="18" charset="0"/>
                    </a:rPr>
                    <a:t>좌표의 예측 확률</a:t>
                  </a:r>
                  <a:endParaRPr lang="en-US" altLang="ko-KR" sz="2400" b="1" kern="100" spc="-120" dirty="0">
                    <a:ln w="9525"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chemeClr val="bg2">
                        <a:lumMod val="10000"/>
                      </a:schemeClr>
                    </a:solidFill>
                    <a:latin typeface="Cambria Math" panose="02040503050406030204" pitchFamily="18" charset="0"/>
                  </a:endParaRPr>
                </a:p>
                <a:p>
                  <a:pPr marL="342900" indent="-342900"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1" i="1" smtClean="0">
                              <a:latin typeface="Cambria Math" panose="02040503050406030204" pitchFamily="18" charset="0"/>
                            </a:rPr>
                            <m:t>𝑫</m:t>
                          </m:r>
                        </m:e>
                        <m:sub>
                          <m:r>
                            <a:rPr lang="en-US" altLang="ko-KR" sz="24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sub>
                      </m:sSub>
                    </m:oMath>
                  </a14:m>
                  <a:r>
                    <a:rPr lang="en-US" altLang="ko-KR" sz="2400" b="1" dirty="0"/>
                    <a:t> : </a:t>
                  </a:r>
                  <a:r>
                    <a:rPr lang="ko-KR" altLang="en-US" sz="2000" b="1" dirty="0"/>
                    <a:t>실제 종양과의 거리</a:t>
                  </a:r>
                  <a:endParaRPr lang="en-US" altLang="ko-KR" sz="2400" b="1" dirty="0"/>
                </a:p>
              </p:txBody>
            </p:sp>
          </mc:Choice>
          <mc:Fallback>
            <p:sp>
              <p:nvSpPr>
                <p:cNvPr id="164" name="직사각형 163">
                  <a:extLst>
                    <a:ext uri="{FF2B5EF4-FFF2-40B4-BE49-F238E27FC236}">
                      <a16:creationId xmlns:a16="http://schemas.microsoft.com/office/drawing/2014/main" id="{DBD7BA05-4979-461E-1B60-B79186667E4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77400" y="8282238"/>
                  <a:ext cx="4800600" cy="899862"/>
                </a:xfrm>
                <a:prstGeom prst="rect">
                  <a:avLst/>
                </a:prstGeom>
                <a:blipFill>
                  <a:blip r:embed="rId6"/>
                  <a:stretch>
                    <a:fillRect l="-1779" b="-1081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C713D632-8A13-945A-CF3B-33B5210FDF26}"/>
                </a:ext>
              </a:extLst>
            </p:cNvPr>
            <p:cNvSpPr txBox="1"/>
            <p:nvPr/>
          </p:nvSpPr>
          <p:spPr>
            <a:xfrm>
              <a:off x="10665865" y="2519418"/>
              <a:ext cx="4503070" cy="5539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1007029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300"/>
                </a:spcAft>
                <a:buClrTx/>
                <a:buFontTx/>
                <a:buNone/>
                <a:defRPr/>
              </a:pPr>
              <a:r>
                <a:rPr kumimoji="0" lang="en-US" altLang="ko-KR" sz="3000" b="1" i="0" u="none" strike="noStrike" kern="100" cap="none" spc="-120" normalizeH="0" baseline="0" dirty="0">
                  <a:ln w="9525"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bg2">
                      <a:lumMod val="10000"/>
                    </a:schemeClr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Surface Loss </a:t>
              </a:r>
              <a:r>
                <a:rPr lang="en-US" altLang="ko-KR" sz="2400" kern="100" spc="-120" dirty="0">
                  <a:ln w="9525"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bg2">
                      <a:lumMod val="10000"/>
                    </a:schemeClr>
                  </a:solidFill>
                  <a:latin typeface="+mn-ea"/>
                </a:rPr>
                <a:t>: </a:t>
              </a:r>
              <a:r>
                <a:rPr lang="ko-KR" altLang="en-US" sz="2400" kern="100" spc="-120" dirty="0">
                  <a:ln w="9525"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bg2">
                      <a:lumMod val="10000"/>
                    </a:schemeClr>
                  </a:solidFill>
                  <a:latin typeface="+mn-ea"/>
                </a:rPr>
                <a:t>경계 집중 학습</a:t>
              </a:r>
              <a:endParaRPr kumimoji="0" lang="en-US" altLang="ko-KR" sz="2400" i="0" u="none" strike="noStrike" kern="100" cap="none" spc="-120" normalizeH="0" baseline="0" dirty="0">
                <a:ln w="9525">
                  <a:solidFill>
                    <a:prstClr val="white">
                      <a:alpha val="0"/>
                    </a:prstClr>
                  </a:solidFill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65" name="TextBox 164">
                  <a:extLst>
                    <a:ext uri="{FF2B5EF4-FFF2-40B4-BE49-F238E27FC236}">
                      <a16:creationId xmlns:a16="http://schemas.microsoft.com/office/drawing/2014/main" id="{F2BE0CBF-9A1A-8B8F-6BD3-B9B741DC91E9}"/>
                    </a:ext>
                  </a:extLst>
                </p:cNvPr>
                <p:cNvSpPr txBox="1"/>
                <p:nvPr/>
              </p:nvSpPr>
              <p:spPr>
                <a:xfrm>
                  <a:off x="11684597" y="7102909"/>
                  <a:ext cx="2465607" cy="63139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lvl="0" defTabSz="1007029">
                    <a:spcBef>
                      <a:spcPct val="0"/>
                    </a:spcBef>
                    <a:spcAft>
                      <a:spcPts val="300"/>
                    </a:spcAft>
                    <a:defRPr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sz="3200" b="1" i="1" kern="100" spc="-120">
                              <a:ln w="9525">
                                <a:solidFill>
                                  <a:prstClr val="white">
                                    <a:alpha val="0"/>
                                  </a:prstClr>
                                </a:solidFill>
                              </a:ln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1" i="1" kern="100" spc="-120">
                              <a:ln w="9525">
                                <a:solidFill>
                                  <a:prstClr val="white">
                                    <a:alpha val="0"/>
                                  </a:prstClr>
                                </a:solidFill>
                              </a:ln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  <m:sub>
                          <m:r>
                            <a:rPr lang="en-US" altLang="ko-KR" sz="3200" b="1" i="1" kern="100" spc="-120">
                              <a:ln w="9525">
                                <a:solidFill>
                                  <a:prstClr val="white">
                                    <a:alpha val="0"/>
                                  </a:prstClr>
                                </a:solidFill>
                              </a:ln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𝒊𝒋</m:t>
                          </m:r>
                        </m:sub>
                      </m:sSub>
                      <m:r>
                        <a:rPr lang="en-US" altLang="ko-KR" sz="3200" b="1" i="1" kern="100" spc="-120">
                          <a:ln w="9525"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kumimoji="0" lang="en-US" altLang="ko-KR" sz="3200" b="1" i="1" u="none" strike="noStrike" kern="100" cap="none" spc="-120" normalizeH="0" baseline="0" smtClean="0">
                              <a:ln w="9525">
                                <a:solidFill>
                                  <a:prstClr val="white">
                                    <a:alpha val="0"/>
                                  </a:prstClr>
                                </a:solidFill>
                              </a:ln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1" i="1" kern="100" spc="-120">
                              <a:ln w="9525">
                                <a:solidFill>
                                  <a:prstClr val="white">
                                    <a:alpha val="0"/>
                                  </a:prstClr>
                                </a:solidFill>
                              </a:ln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𝑫</m:t>
                          </m:r>
                        </m:e>
                        <m:sub>
                          <m:r>
                            <a:rPr lang="en-US" altLang="ko-KR" sz="3200" b="1" i="1" kern="100" spc="-120" smtClean="0">
                              <a:ln w="9525">
                                <a:solidFill>
                                  <a:prstClr val="white">
                                    <a:alpha val="0"/>
                                  </a:prstClr>
                                </a:solidFill>
                              </a:ln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sub>
                      </m:sSub>
                      <m:r>
                        <a:rPr kumimoji="0" lang="en-US" altLang="ko-KR" sz="3200" b="1" i="1" u="none" strike="noStrike" kern="100" cap="none" spc="-120" normalizeH="0" baseline="0" smtClean="0">
                          <a:ln w="9525"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kumimoji="0" lang="en-US" altLang="ko-KR" sz="3200" b="1" i="1" u="none" strike="noStrike" kern="100" cap="none" spc="-120" normalizeH="0" baseline="0" smtClean="0">
                          <a:ln w="9525"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𝒊</m:t>
                      </m:r>
                      <m:r>
                        <a:rPr kumimoji="0" lang="en-US" altLang="ko-KR" sz="3200" b="1" i="1" u="none" strike="noStrike" kern="100" cap="none" spc="-120" normalizeH="0" baseline="0" smtClean="0">
                          <a:ln w="9525"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 </m:t>
                      </m:r>
                      <m:r>
                        <a:rPr kumimoji="0" lang="en-US" altLang="ko-KR" sz="3200" b="1" i="1" u="none" strike="noStrike" kern="100" cap="none" spc="-120" normalizeH="0" baseline="0" smtClean="0">
                          <a:ln w="9525"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𝒋</m:t>
                      </m:r>
                      <m:r>
                        <a:rPr kumimoji="0" lang="en-US" altLang="ko-KR" sz="3200" b="1" i="1" u="none" strike="noStrike" kern="100" cap="none" spc="-120" normalizeH="0" baseline="0" smtClean="0">
                          <a:ln w="9525"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kumimoji="0" lang="en-US" altLang="ko-KR" sz="3200" b="1" i="0" u="none" strike="noStrike" kern="100" cap="none" spc="-120" normalizeH="0" baseline="0" dirty="0">
                      <a:ln w="9525">
                        <a:solidFill>
                          <a:prstClr val="white">
                            <a:alpha val="0"/>
                          </a:prstClr>
                        </a:solidFill>
                      </a:ln>
                      <a:solidFill>
                        <a:schemeClr val="bg2">
                          <a:lumMod val="10000"/>
                        </a:schemeClr>
                      </a:solidFill>
                      <a:effectLst/>
                      <a:uLnTx/>
                      <a:uFillTx/>
                      <a:latin typeface="+mn-ea"/>
                    </a:rPr>
                    <a:t>  </a:t>
                  </a:r>
                </a:p>
              </p:txBody>
            </p:sp>
          </mc:Choice>
          <mc:Fallback>
            <p:sp>
              <p:nvSpPr>
                <p:cNvPr id="165" name="TextBox 164">
                  <a:extLst>
                    <a:ext uri="{FF2B5EF4-FFF2-40B4-BE49-F238E27FC236}">
                      <a16:creationId xmlns:a16="http://schemas.microsoft.com/office/drawing/2014/main" id="{F2BE0CBF-9A1A-8B8F-6BD3-B9B741DC91E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84597" y="7102909"/>
                  <a:ext cx="2465607" cy="631391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26" name="그룹 225">
              <a:extLst>
                <a:ext uri="{FF2B5EF4-FFF2-40B4-BE49-F238E27FC236}">
                  <a16:creationId xmlns:a16="http://schemas.microsoft.com/office/drawing/2014/main" id="{715B9D8F-2490-C203-BC15-5B2039DE35C7}"/>
                </a:ext>
              </a:extLst>
            </p:cNvPr>
            <p:cNvGrpSpPr/>
            <p:nvPr/>
          </p:nvGrpSpPr>
          <p:grpSpPr>
            <a:xfrm>
              <a:off x="11138192" y="3465144"/>
              <a:ext cx="3558416" cy="3246037"/>
              <a:chOff x="11489986" y="2890180"/>
              <a:chExt cx="3558416" cy="3246037"/>
            </a:xfrm>
          </p:grpSpPr>
          <p:grpSp>
            <p:nvGrpSpPr>
              <p:cNvPr id="161" name="그룹 160">
                <a:extLst>
                  <a:ext uri="{FF2B5EF4-FFF2-40B4-BE49-F238E27FC236}">
                    <a16:creationId xmlns:a16="http://schemas.microsoft.com/office/drawing/2014/main" id="{8A19D459-B025-46E1-CE58-1CFF1F2F6604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1489986" y="3233538"/>
                <a:ext cx="3430266" cy="2902679"/>
                <a:chOff x="11936683" y="2441914"/>
                <a:chExt cx="2648247" cy="3217173"/>
              </a:xfrm>
            </p:grpSpPr>
            <p:grpSp>
              <p:nvGrpSpPr>
                <p:cNvPr id="121" name="그룹 120">
                  <a:extLst>
                    <a:ext uri="{FF2B5EF4-FFF2-40B4-BE49-F238E27FC236}">
                      <a16:creationId xmlns:a16="http://schemas.microsoft.com/office/drawing/2014/main" id="{49F2CE33-E969-6187-64CE-7C12357E02A6}"/>
                    </a:ext>
                  </a:extLst>
                </p:cNvPr>
                <p:cNvGrpSpPr/>
                <p:nvPr/>
              </p:nvGrpSpPr>
              <p:grpSpPr>
                <a:xfrm>
                  <a:off x="11936683" y="3599454"/>
                  <a:ext cx="2635050" cy="2059633"/>
                  <a:chOff x="4183899" y="3319408"/>
                  <a:chExt cx="2635050" cy="2059633"/>
                </a:xfrm>
              </p:grpSpPr>
              <p:sp>
                <p:nvSpPr>
                  <p:cNvPr id="138" name="TextBox 137">
                    <a:extLst>
                      <a:ext uri="{FF2B5EF4-FFF2-40B4-BE49-F238E27FC236}">
                        <a16:creationId xmlns:a16="http://schemas.microsoft.com/office/drawing/2014/main" id="{01AB551E-1C02-E338-FF8E-CF65A0103AF1}"/>
                      </a:ext>
                    </a:extLst>
                  </p:cNvPr>
                  <p:cNvSpPr txBox="1"/>
                  <p:nvPr/>
                </p:nvSpPr>
                <p:spPr>
                  <a:xfrm>
                    <a:off x="4183899" y="3319408"/>
                    <a:ext cx="696992" cy="57990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2800" b="1" dirty="0">
                        <a:solidFill>
                          <a:srgbClr val="FF0000"/>
                        </a:solidFill>
                      </a:rPr>
                      <a:t>종양</a:t>
                    </a:r>
                  </a:p>
                </p:txBody>
              </p:sp>
              <p:sp>
                <p:nvSpPr>
                  <p:cNvPr id="139" name="TextBox 138">
                    <a:extLst>
                      <a:ext uri="{FF2B5EF4-FFF2-40B4-BE49-F238E27FC236}">
                        <a16:creationId xmlns:a16="http://schemas.microsoft.com/office/drawing/2014/main" id="{A217DF77-26B9-1472-963B-B75DB8B6DB3D}"/>
                      </a:ext>
                    </a:extLst>
                  </p:cNvPr>
                  <p:cNvSpPr txBox="1"/>
                  <p:nvPr/>
                </p:nvSpPr>
                <p:spPr>
                  <a:xfrm>
                    <a:off x="5967657" y="4799132"/>
                    <a:ext cx="851292" cy="57990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ko-KR" altLang="en-US" sz="2800" b="1" dirty="0">
                        <a:solidFill>
                          <a:srgbClr val="00B050"/>
                        </a:solidFill>
                      </a:rPr>
                      <a:t>예측</a:t>
                    </a:r>
                  </a:p>
                </p:txBody>
              </p:sp>
            </p:grpSp>
            <p:grpSp>
              <p:nvGrpSpPr>
                <p:cNvPr id="150" name="그룹 149">
                  <a:extLst>
                    <a:ext uri="{FF2B5EF4-FFF2-40B4-BE49-F238E27FC236}">
                      <a16:creationId xmlns:a16="http://schemas.microsoft.com/office/drawing/2014/main" id="{6C4CE39C-AB30-BC02-BADB-FD4954999412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11962105" y="2441914"/>
                  <a:ext cx="2622825" cy="2826021"/>
                  <a:chOff x="13175312" y="4039400"/>
                  <a:chExt cx="4315322" cy="4386264"/>
                </a:xfrm>
              </p:grpSpPr>
              <p:sp>
                <p:nvSpPr>
                  <p:cNvPr id="153" name="자유형: 도형 152">
                    <a:extLst>
                      <a:ext uri="{FF2B5EF4-FFF2-40B4-BE49-F238E27FC236}">
                        <a16:creationId xmlns:a16="http://schemas.microsoft.com/office/drawing/2014/main" id="{F75FFC96-B09C-052A-7A0B-3E79CFEC9C97}"/>
                      </a:ext>
                    </a:extLst>
                  </p:cNvPr>
                  <p:cNvSpPr/>
                  <p:nvPr/>
                </p:nvSpPr>
                <p:spPr>
                  <a:xfrm>
                    <a:off x="14280242" y="5234305"/>
                    <a:ext cx="2193903" cy="2564132"/>
                  </a:xfrm>
                  <a:custGeom>
                    <a:avLst/>
                    <a:gdLst>
                      <a:gd name="connsiteX0" fmla="*/ 1915881 w 4116156"/>
                      <a:gd name="connsiteY0" fmla="*/ 0 h 5786438"/>
                      <a:gd name="connsiteX1" fmla="*/ 1915881 w 4116156"/>
                      <a:gd name="connsiteY1" fmla="*/ 0 h 5786438"/>
                      <a:gd name="connsiteX2" fmla="*/ 1301519 w 4116156"/>
                      <a:gd name="connsiteY2" fmla="*/ 128588 h 5786438"/>
                      <a:gd name="connsiteX3" fmla="*/ 930044 w 4116156"/>
                      <a:gd name="connsiteY3" fmla="*/ 371475 h 5786438"/>
                      <a:gd name="connsiteX4" fmla="*/ 844319 w 4116156"/>
                      <a:gd name="connsiteY4" fmla="*/ 457200 h 5786438"/>
                      <a:gd name="connsiteX5" fmla="*/ 701444 w 4116156"/>
                      <a:gd name="connsiteY5" fmla="*/ 571500 h 5786438"/>
                      <a:gd name="connsiteX6" fmla="*/ 601431 w 4116156"/>
                      <a:gd name="connsiteY6" fmla="*/ 671513 h 5786438"/>
                      <a:gd name="connsiteX7" fmla="*/ 387119 w 4116156"/>
                      <a:gd name="connsiteY7" fmla="*/ 942975 h 5786438"/>
                      <a:gd name="connsiteX8" fmla="*/ 329969 w 4116156"/>
                      <a:gd name="connsiteY8" fmla="*/ 1057275 h 5786438"/>
                      <a:gd name="connsiteX9" fmla="*/ 258531 w 4116156"/>
                      <a:gd name="connsiteY9" fmla="*/ 1171575 h 5786438"/>
                      <a:gd name="connsiteX10" fmla="*/ 87081 w 4116156"/>
                      <a:gd name="connsiteY10" fmla="*/ 1643063 h 5786438"/>
                      <a:gd name="connsiteX11" fmla="*/ 29931 w 4116156"/>
                      <a:gd name="connsiteY11" fmla="*/ 1971675 h 5786438"/>
                      <a:gd name="connsiteX12" fmla="*/ 58506 w 4116156"/>
                      <a:gd name="connsiteY12" fmla="*/ 3514725 h 5786438"/>
                      <a:gd name="connsiteX13" fmla="*/ 158519 w 4116156"/>
                      <a:gd name="connsiteY13" fmla="*/ 3943350 h 5786438"/>
                      <a:gd name="connsiteX14" fmla="*/ 201381 w 4116156"/>
                      <a:gd name="connsiteY14" fmla="*/ 4143375 h 5786438"/>
                      <a:gd name="connsiteX15" fmla="*/ 387119 w 4116156"/>
                      <a:gd name="connsiteY15" fmla="*/ 4757738 h 5786438"/>
                      <a:gd name="connsiteX16" fmla="*/ 501419 w 4116156"/>
                      <a:gd name="connsiteY16" fmla="*/ 4986338 h 5786438"/>
                      <a:gd name="connsiteX17" fmla="*/ 772881 w 4116156"/>
                      <a:gd name="connsiteY17" fmla="*/ 5457825 h 5786438"/>
                      <a:gd name="connsiteX18" fmla="*/ 887181 w 4116156"/>
                      <a:gd name="connsiteY18" fmla="*/ 5586413 h 5786438"/>
                      <a:gd name="connsiteX19" fmla="*/ 1030056 w 4116156"/>
                      <a:gd name="connsiteY19" fmla="*/ 5657850 h 5786438"/>
                      <a:gd name="connsiteX20" fmla="*/ 1372956 w 4116156"/>
                      <a:gd name="connsiteY20" fmla="*/ 5772150 h 5786438"/>
                      <a:gd name="connsiteX21" fmla="*/ 1472969 w 4116156"/>
                      <a:gd name="connsiteY21" fmla="*/ 5786438 h 5786438"/>
                      <a:gd name="connsiteX22" fmla="*/ 1815869 w 4116156"/>
                      <a:gd name="connsiteY22" fmla="*/ 5743575 h 5786438"/>
                      <a:gd name="connsiteX23" fmla="*/ 2287356 w 4116156"/>
                      <a:gd name="connsiteY23" fmla="*/ 5514975 h 5786438"/>
                      <a:gd name="connsiteX24" fmla="*/ 2415944 w 4116156"/>
                      <a:gd name="connsiteY24" fmla="*/ 5457825 h 5786438"/>
                      <a:gd name="connsiteX25" fmla="*/ 2687406 w 4116156"/>
                      <a:gd name="connsiteY25" fmla="*/ 5229225 h 5786438"/>
                      <a:gd name="connsiteX26" fmla="*/ 3216044 w 4116156"/>
                      <a:gd name="connsiteY26" fmla="*/ 4814888 h 5786438"/>
                      <a:gd name="connsiteX27" fmla="*/ 3716106 w 4116156"/>
                      <a:gd name="connsiteY27" fmla="*/ 4171950 h 5786438"/>
                      <a:gd name="connsiteX28" fmla="*/ 3987569 w 4116156"/>
                      <a:gd name="connsiteY28" fmla="*/ 3543300 h 5786438"/>
                      <a:gd name="connsiteX29" fmla="*/ 4116156 w 4116156"/>
                      <a:gd name="connsiteY29" fmla="*/ 3000375 h 5786438"/>
                      <a:gd name="connsiteX30" fmla="*/ 4101869 w 4116156"/>
                      <a:gd name="connsiteY30" fmla="*/ 2457450 h 5786438"/>
                      <a:gd name="connsiteX31" fmla="*/ 3987569 w 4116156"/>
                      <a:gd name="connsiteY31" fmla="*/ 2043113 h 5786438"/>
                      <a:gd name="connsiteX32" fmla="*/ 3816119 w 4116156"/>
                      <a:gd name="connsiteY32" fmla="*/ 1843088 h 5786438"/>
                      <a:gd name="connsiteX33" fmla="*/ 3644669 w 4116156"/>
                      <a:gd name="connsiteY33" fmla="*/ 1714500 h 5786438"/>
                      <a:gd name="connsiteX34" fmla="*/ 3501794 w 4116156"/>
                      <a:gd name="connsiteY34" fmla="*/ 1643063 h 5786438"/>
                      <a:gd name="connsiteX35" fmla="*/ 3058881 w 4116156"/>
                      <a:gd name="connsiteY35" fmla="*/ 1271588 h 5786438"/>
                      <a:gd name="connsiteX36" fmla="*/ 2858856 w 4116156"/>
                      <a:gd name="connsiteY36" fmla="*/ 1114425 h 5786438"/>
                      <a:gd name="connsiteX37" fmla="*/ 2715981 w 4116156"/>
                      <a:gd name="connsiteY37" fmla="*/ 914400 h 5786438"/>
                      <a:gd name="connsiteX38" fmla="*/ 2658831 w 4116156"/>
                      <a:gd name="connsiteY38" fmla="*/ 785813 h 5786438"/>
                      <a:gd name="connsiteX39" fmla="*/ 2487381 w 4116156"/>
                      <a:gd name="connsiteY39" fmla="*/ 557213 h 5786438"/>
                      <a:gd name="connsiteX40" fmla="*/ 2344506 w 4116156"/>
                      <a:gd name="connsiteY40" fmla="*/ 357188 h 5786438"/>
                      <a:gd name="connsiteX41" fmla="*/ 2301644 w 4116156"/>
                      <a:gd name="connsiteY41" fmla="*/ 300038 h 5786438"/>
                      <a:gd name="connsiteX42" fmla="*/ 2215919 w 4116156"/>
                      <a:gd name="connsiteY42" fmla="*/ 214313 h 5786438"/>
                      <a:gd name="connsiteX43" fmla="*/ 2173056 w 4116156"/>
                      <a:gd name="connsiteY43" fmla="*/ 157163 h 5786438"/>
                      <a:gd name="connsiteX44" fmla="*/ 2073044 w 4116156"/>
                      <a:gd name="connsiteY44" fmla="*/ 71438 h 5786438"/>
                      <a:gd name="connsiteX45" fmla="*/ 1915881 w 4116156"/>
                      <a:gd name="connsiteY45" fmla="*/ 0 h 57864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</a:cxnLst>
                    <a:rect l="l" t="t" r="r" b="b"/>
                    <a:pathLst>
                      <a:path w="4116156" h="5786438">
                        <a:moveTo>
                          <a:pt x="1915881" y="0"/>
                        </a:moveTo>
                        <a:lnTo>
                          <a:pt x="1915881" y="0"/>
                        </a:lnTo>
                        <a:cubicBezTo>
                          <a:pt x="1711094" y="42863"/>
                          <a:pt x="1504497" y="77843"/>
                          <a:pt x="1301519" y="128588"/>
                        </a:cubicBezTo>
                        <a:cubicBezTo>
                          <a:pt x="1177725" y="159537"/>
                          <a:pt x="997394" y="304125"/>
                          <a:pt x="930044" y="371475"/>
                        </a:cubicBezTo>
                        <a:cubicBezTo>
                          <a:pt x="901469" y="400050"/>
                          <a:pt x="874731" y="430589"/>
                          <a:pt x="844319" y="457200"/>
                        </a:cubicBezTo>
                        <a:cubicBezTo>
                          <a:pt x="798420" y="497362"/>
                          <a:pt x="747176" y="531148"/>
                          <a:pt x="701444" y="571500"/>
                        </a:cubicBezTo>
                        <a:cubicBezTo>
                          <a:pt x="666092" y="602693"/>
                          <a:pt x="633600" y="637046"/>
                          <a:pt x="601431" y="671513"/>
                        </a:cubicBezTo>
                        <a:cubicBezTo>
                          <a:pt x="524499" y="753941"/>
                          <a:pt x="447086" y="848028"/>
                          <a:pt x="387119" y="942975"/>
                        </a:cubicBezTo>
                        <a:cubicBezTo>
                          <a:pt x="364372" y="978990"/>
                          <a:pt x="350853" y="1020148"/>
                          <a:pt x="329969" y="1057275"/>
                        </a:cubicBezTo>
                        <a:cubicBezTo>
                          <a:pt x="307942" y="1096434"/>
                          <a:pt x="280351" y="1132300"/>
                          <a:pt x="258531" y="1171575"/>
                        </a:cubicBezTo>
                        <a:cubicBezTo>
                          <a:pt x="175613" y="1320827"/>
                          <a:pt x="117176" y="1470018"/>
                          <a:pt x="87081" y="1643063"/>
                        </a:cubicBezTo>
                        <a:lnTo>
                          <a:pt x="29931" y="1971675"/>
                        </a:lnTo>
                        <a:cubicBezTo>
                          <a:pt x="-19908" y="2569758"/>
                          <a:pt x="-5562" y="2318790"/>
                          <a:pt x="58506" y="3514725"/>
                        </a:cubicBezTo>
                        <a:cubicBezTo>
                          <a:pt x="66554" y="3664959"/>
                          <a:pt x="122640" y="3799833"/>
                          <a:pt x="158519" y="3943350"/>
                        </a:cubicBezTo>
                        <a:cubicBezTo>
                          <a:pt x="175057" y="4009503"/>
                          <a:pt x="185887" y="4076970"/>
                          <a:pt x="201381" y="4143375"/>
                        </a:cubicBezTo>
                        <a:cubicBezTo>
                          <a:pt x="241255" y="4314263"/>
                          <a:pt x="320236" y="4623972"/>
                          <a:pt x="387119" y="4757738"/>
                        </a:cubicBezTo>
                        <a:cubicBezTo>
                          <a:pt x="425219" y="4833938"/>
                          <a:pt x="464149" y="4909728"/>
                          <a:pt x="501419" y="4986338"/>
                        </a:cubicBezTo>
                        <a:cubicBezTo>
                          <a:pt x="648263" y="5288183"/>
                          <a:pt x="595078" y="5238185"/>
                          <a:pt x="772881" y="5457825"/>
                        </a:cubicBezTo>
                        <a:cubicBezTo>
                          <a:pt x="808964" y="5502399"/>
                          <a:pt x="841913" y="5551205"/>
                          <a:pt x="887181" y="5586413"/>
                        </a:cubicBezTo>
                        <a:cubicBezTo>
                          <a:pt x="929211" y="5619103"/>
                          <a:pt x="981225" y="5636619"/>
                          <a:pt x="1030056" y="5657850"/>
                        </a:cubicBezTo>
                        <a:cubicBezTo>
                          <a:pt x="1146489" y="5708473"/>
                          <a:pt x="1250017" y="5744830"/>
                          <a:pt x="1372956" y="5772150"/>
                        </a:cubicBezTo>
                        <a:cubicBezTo>
                          <a:pt x="1405830" y="5779455"/>
                          <a:pt x="1439631" y="5781675"/>
                          <a:pt x="1472969" y="5786438"/>
                        </a:cubicBezTo>
                        <a:cubicBezTo>
                          <a:pt x="1587269" y="5772150"/>
                          <a:pt x="1704569" y="5773255"/>
                          <a:pt x="1815869" y="5743575"/>
                        </a:cubicBezTo>
                        <a:cubicBezTo>
                          <a:pt x="2050572" y="5680987"/>
                          <a:pt x="2098623" y="5613835"/>
                          <a:pt x="2287356" y="5514975"/>
                        </a:cubicBezTo>
                        <a:cubicBezTo>
                          <a:pt x="2328906" y="5493211"/>
                          <a:pt x="2375920" y="5482284"/>
                          <a:pt x="2415944" y="5457825"/>
                        </a:cubicBezTo>
                        <a:cubicBezTo>
                          <a:pt x="2519237" y="5394702"/>
                          <a:pt x="2593694" y="5304194"/>
                          <a:pt x="2687406" y="5229225"/>
                        </a:cubicBezTo>
                        <a:cubicBezTo>
                          <a:pt x="2829717" y="5115376"/>
                          <a:pt x="3110011" y="4939633"/>
                          <a:pt x="3216044" y="4814888"/>
                        </a:cubicBezTo>
                        <a:cubicBezTo>
                          <a:pt x="3345155" y="4662992"/>
                          <a:pt x="3630930" y="4342301"/>
                          <a:pt x="3716106" y="4171950"/>
                        </a:cubicBezTo>
                        <a:cubicBezTo>
                          <a:pt x="3858871" y="3886419"/>
                          <a:pt x="3884294" y="3860502"/>
                          <a:pt x="3987569" y="3543300"/>
                        </a:cubicBezTo>
                        <a:cubicBezTo>
                          <a:pt x="4041317" y="3378217"/>
                          <a:pt x="4080469" y="3169889"/>
                          <a:pt x="4116156" y="3000375"/>
                        </a:cubicBezTo>
                        <a:cubicBezTo>
                          <a:pt x="4111394" y="2819400"/>
                          <a:pt x="4115493" y="2637974"/>
                          <a:pt x="4101869" y="2457450"/>
                        </a:cubicBezTo>
                        <a:cubicBezTo>
                          <a:pt x="4092850" y="2337953"/>
                          <a:pt x="4037124" y="2152134"/>
                          <a:pt x="3987569" y="2043113"/>
                        </a:cubicBezTo>
                        <a:cubicBezTo>
                          <a:pt x="3939732" y="1937871"/>
                          <a:pt x="3904438" y="1912813"/>
                          <a:pt x="3816119" y="1843088"/>
                        </a:cubicBezTo>
                        <a:cubicBezTo>
                          <a:pt x="3760049" y="1798822"/>
                          <a:pt x="3704938" y="1752853"/>
                          <a:pt x="3644669" y="1714500"/>
                        </a:cubicBezTo>
                        <a:cubicBezTo>
                          <a:pt x="3599747" y="1685913"/>
                          <a:pt x="3546716" y="1671650"/>
                          <a:pt x="3501794" y="1643063"/>
                        </a:cubicBezTo>
                        <a:cubicBezTo>
                          <a:pt x="3182538" y="1439900"/>
                          <a:pt x="3469704" y="1565037"/>
                          <a:pt x="3058881" y="1271588"/>
                        </a:cubicBezTo>
                        <a:cubicBezTo>
                          <a:pt x="2984312" y="1218324"/>
                          <a:pt x="2924413" y="1179981"/>
                          <a:pt x="2858856" y="1114425"/>
                        </a:cubicBezTo>
                        <a:cubicBezTo>
                          <a:pt x="2820225" y="1075794"/>
                          <a:pt x="2732975" y="944989"/>
                          <a:pt x="2715981" y="914400"/>
                        </a:cubicBezTo>
                        <a:cubicBezTo>
                          <a:pt x="2693202" y="873398"/>
                          <a:pt x="2684115" y="825320"/>
                          <a:pt x="2658831" y="785813"/>
                        </a:cubicBezTo>
                        <a:cubicBezTo>
                          <a:pt x="2607486" y="705587"/>
                          <a:pt x="2537863" y="637985"/>
                          <a:pt x="2487381" y="557213"/>
                        </a:cubicBezTo>
                        <a:cubicBezTo>
                          <a:pt x="2378937" y="383702"/>
                          <a:pt x="2459024" y="500335"/>
                          <a:pt x="2344506" y="357188"/>
                        </a:cubicBezTo>
                        <a:cubicBezTo>
                          <a:pt x="2329631" y="338594"/>
                          <a:pt x="2317574" y="317738"/>
                          <a:pt x="2301644" y="300038"/>
                        </a:cubicBezTo>
                        <a:cubicBezTo>
                          <a:pt x="2274610" y="270001"/>
                          <a:pt x="2240166" y="246642"/>
                          <a:pt x="2215919" y="214313"/>
                        </a:cubicBezTo>
                        <a:cubicBezTo>
                          <a:pt x="2201631" y="195263"/>
                          <a:pt x="2188553" y="175243"/>
                          <a:pt x="2173056" y="157163"/>
                        </a:cubicBezTo>
                        <a:cubicBezTo>
                          <a:pt x="2141339" y="120160"/>
                          <a:pt x="2113380" y="99673"/>
                          <a:pt x="2073044" y="71438"/>
                        </a:cubicBezTo>
                        <a:cubicBezTo>
                          <a:pt x="1994223" y="16263"/>
                          <a:pt x="1942075" y="11906"/>
                          <a:pt x="1915881" y="0"/>
                        </a:cubicBezTo>
                        <a:close/>
                      </a:path>
                    </a:pathLst>
                  </a:custGeom>
                  <a:noFill/>
                  <a:ln w="7620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54" name="자유형: 도형 153">
                    <a:extLst>
                      <a:ext uri="{FF2B5EF4-FFF2-40B4-BE49-F238E27FC236}">
                        <a16:creationId xmlns:a16="http://schemas.microsoft.com/office/drawing/2014/main" id="{E6001A97-BFDB-D355-2B61-98C7B9617E05}"/>
                      </a:ext>
                    </a:extLst>
                  </p:cNvPr>
                  <p:cNvSpPr/>
                  <p:nvPr/>
                </p:nvSpPr>
                <p:spPr>
                  <a:xfrm rot="13773201">
                    <a:off x="13139841" y="4074871"/>
                    <a:ext cx="4386264" cy="4315322"/>
                  </a:xfrm>
                  <a:custGeom>
                    <a:avLst/>
                    <a:gdLst>
                      <a:gd name="connsiteX0" fmla="*/ 2571750 w 4386262"/>
                      <a:gd name="connsiteY0" fmla="*/ 28575 h 3871913"/>
                      <a:gd name="connsiteX1" fmla="*/ 2571750 w 4386262"/>
                      <a:gd name="connsiteY1" fmla="*/ 28575 h 3871913"/>
                      <a:gd name="connsiteX2" fmla="*/ 2028825 w 4386262"/>
                      <a:gd name="connsiteY2" fmla="*/ 57150 h 3871913"/>
                      <a:gd name="connsiteX3" fmla="*/ 1528762 w 4386262"/>
                      <a:gd name="connsiteY3" fmla="*/ 71438 h 3871913"/>
                      <a:gd name="connsiteX4" fmla="*/ 1042987 w 4386262"/>
                      <a:gd name="connsiteY4" fmla="*/ 214313 h 3871913"/>
                      <a:gd name="connsiteX5" fmla="*/ 671512 w 4386262"/>
                      <a:gd name="connsiteY5" fmla="*/ 542925 h 3871913"/>
                      <a:gd name="connsiteX6" fmla="*/ 557212 w 4386262"/>
                      <a:gd name="connsiteY6" fmla="*/ 742950 h 3871913"/>
                      <a:gd name="connsiteX7" fmla="*/ 442912 w 4386262"/>
                      <a:gd name="connsiteY7" fmla="*/ 885825 h 3871913"/>
                      <a:gd name="connsiteX8" fmla="*/ 142875 w 4386262"/>
                      <a:gd name="connsiteY8" fmla="*/ 1371600 h 3871913"/>
                      <a:gd name="connsiteX9" fmla="*/ 85725 w 4386262"/>
                      <a:gd name="connsiteY9" fmla="*/ 1543050 h 3871913"/>
                      <a:gd name="connsiteX10" fmla="*/ 57150 w 4386262"/>
                      <a:gd name="connsiteY10" fmla="*/ 1700213 h 3871913"/>
                      <a:gd name="connsiteX11" fmla="*/ 0 w 4386262"/>
                      <a:gd name="connsiteY11" fmla="*/ 1914525 h 3871913"/>
                      <a:gd name="connsiteX12" fmla="*/ 28575 w 4386262"/>
                      <a:gd name="connsiteY12" fmla="*/ 2586038 h 3871913"/>
                      <a:gd name="connsiteX13" fmla="*/ 257175 w 4386262"/>
                      <a:gd name="connsiteY13" fmla="*/ 3143250 h 3871913"/>
                      <a:gd name="connsiteX14" fmla="*/ 485775 w 4386262"/>
                      <a:gd name="connsiteY14" fmla="*/ 3486150 h 3871913"/>
                      <a:gd name="connsiteX15" fmla="*/ 771525 w 4386262"/>
                      <a:gd name="connsiteY15" fmla="*/ 3743325 h 3871913"/>
                      <a:gd name="connsiteX16" fmla="*/ 957262 w 4386262"/>
                      <a:gd name="connsiteY16" fmla="*/ 3814763 h 3871913"/>
                      <a:gd name="connsiteX17" fmla="*/ 1157287 w 4386262"/>
                      <a:gd name="connsiteY17" fmla="*/ 3871913 h 3871913"/>
                      <a:gd name="connsiteX18" fmla="*/ 1471612 w 4386262"/>
                      <a:gd name="connsiteY18" fmla="*/ 3857625 h 3871913"/>
                      <a:gd name="connsiteX19" fmla="*/ 1857375 w 4386262"/>
                      <a:gd name="connsiteY19" fmla="*/ 3829050 h 3871913"/>
                      <a:gd name="connsiteX20" fmla="*/ 2171700 w 4386262"/>
                      <a:gd name="connsiteY20" fmla="*/ 3771900 h 3871913"/>
                      <a:gd name="connsiteX21" fmla="*/ 2371725 w 4386262"/>
                      <a:gd name="connsiteY21" fmla="*/ 3743325 h 3871913"/>
                      <a:gd name="connsiteX22" fmla="*/ 2728912 w 4386262"/>
                      <a:gd name="connsiteY22" fmla="*/ 3657600 h 3871913"/>
                      <a:gd name="connsiteX23" fmla="*/ 2871787 w 4386262"/>
                      <a:gd name="connsiteY23" fmla="*/ 3571875 h 3871913"/>
                      <a:gd name="connsiteX24" fmla="*/ 3486150 w 4386262"/>
                      <a:gd name="connsiteY24" fmla="*/ 3071813 h 3871913"/>
                      <a:gd name="connsiteX25" fmla="*/ 3657600 w 4386262"/>
                      <a:gd name="connsiteY25" fmla="*/ 2928938 h 3871913"/>
                      <a:gd name="connsiteX26" fmla="*/ 3943350 w 4386262"/>
                      <a:gd name="connsiteY26" fmla="*/ 2586038 h 3871913"/>
                      <a:gd name="connsiteX27" fmla="*/ 4043362 w 4386262"/>
                      <a:gd name="connsiteY27" fmla="*/ 2428875 h 3871913"/>
                      <a:gd name="connsiteX28" fmla="*/ 4100512 w 4386262"/>
                      <a:gd name="connsiteY28" fmla="*/ 2257425 h 3871913"/>
                      <a:gd name="connsiteX29" fmla="*/ 4171950 w 4386262"/>
                      <a:gd name="connsiteY29" fmla="*/ 2100263 h 3871913"/>
                      <a:gd name="connsiteX30" fmla="*/ 4286250 w 4386262"/>
                      <a:gd name="connsiteY30" fmla="*/ 1585913 h 3871913"/>
                      <a:gd name="connsiteX31" fmla="*/ 4357687 w 4386262"/>
                      <a:gd name="connsiteY31" fmla="*/ 1285875 h 3871913"/>
                      <a:gd name="connsiteX32" fmla="*/ 4371975 w 4386262"/>
                      <a:gd name="connsiteY32" fmla="*/ 1171575 h 3871913"/>
                      <a:gd name="connsiteX33" fmla="*/ 4386262 w 4386262"/>
                      <a:gd name="connsiteY33" fmla="*/ 1071563 h 3871913"/>
                      <a:gd name="connsiteX34" fmla="*/ 4314825 w 4386262"/>
                      <a:gd name="connsiteY34" fmla="*/ 657225 h 3871913"/>
                      <a:gd name="connsiteX35" fmla="*/ 4229100 w 4386262"/>
                      <a:gd name="connsiteY35" fmla="*/ 557213 h 3871913"/>
                      <a:gd name="connsiteX36" fmla="*/ 3971925 w 4386262"/>
                      <a:gd name="connsiteY36" fmla="*/ 371475 h 3871913"/>
                      <a:gd name="connsiteX37" fmla="*/ 3814762 w 4386262"/>
                      <a:gd name="connsiteY37" fmla="*/ 314325 h 3871913"/>
                      <a:gd name="connsiteX38" fmla="*/ 3571875 w 4386262"/>
                      <a:gd name="connsiteY38" fmla="*/ 228600 h 3871913"/>
                      <a:gd name="connsiteX39" fmla="*/ 3486150 w 4386262"/>
                      <a:gd name="connsiteY39" fmla="*/ 200025 h 3871913"/>
                      <a:gd name="connsiteX40" fmla="*/ 3371850 w 4386262"/>
                      <a:gd name="connsiteY40" fmla="*/ 185738 h 3871913"/>
                      <a:gd name="connsiteX41" fmla="*/ 3214687 w 4386262"/>
                      <a:gd name="connsiteY41" fmla="*/ 157163 h 3871913"/>
                      <a:gd name="connsiteX42" fmla="*/ 3000375 w 4386262"/>
                      <a:gd name="connsiteY42" fmla="*/ 114300 h 3871913"/>
                      <a:gd name="connsiteX43" fmla="*/ 2943225 w 4386262"/>
                      <a:gd name="connsiteY43" fmla="*/ 85725 h 3871913"/>
                      <a:gd name="connsiteX44" fmla="*/ 2786062 w 4386262"/>
                      <a:gd name="connsiteY44" fmla="*/ 42863 h 3871913"/>
                      <a:gd name="connsiteX45" fmla="*/ 2657475 w 4386262"/>
                      <a:gd name="connsiteY45" fmla="*/ 0 h 3871913"/>
                      <a:gd name="connsiteX46" fmla="*/ 2500312 w 4386262"/>
                      <a:gd name="connsiteY46" fmla="*/ 42863 h 38719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</a:cxnLst>
                    <a:rect l="l" t="t" r="r" b="b"/>
                    <a:pathLst>
                      <a:path w="4386262" h="3871913">
                        <a:moveTo>
                          <a:pt x="2571750" y="28575"/>
                        </a:moveTo>
                        <a:lnTo>
                          <a:pt x="2571750" y="28575"/>
                        </a:lnTo>
                        <a:lnTo>
                          <a:pt x="2028825" y="57150"/>
                        </a:lnTo>
                        <a:cubicBezTo>
                          <a:pt x="1862210" y="63997"/>
                          <a:pt x="1693438" y="45185"/>
                          <a:pt x="1528762" y="71438"/>
                        </a:cubicBezTo>
                        <a:cubicBezTo>
                          <a:pt x="1362083" y="98010"/>
                          <a:pt x="1204912" y="166688"/>
                          <a:pt x="1042987" y="214313"/>
                        </a:cubicBezTo>
                        <a:cubicBezTo>
                          <a:pt x="921030" y="310136"/>
                          <a:pt x="767933" y="417578"/>
                          <a:pt x="671512" y="542925"/>
                        </a:cubicBezTo>
                        <a:cubicBezTo>
                          <a:pt x="624690" y="603793"/>
                          <a:pt x="599809" y="679054"/>
                          <a:pt x="557212" y="742950"/>
                        </a:cubicBezTo>
                        <a:cubicBezTo>
                          <a:pt x="523381" y="793697"/>
                          <a:pt x="479874" y="837312"/>
                          <a:pt x="442912" y="885825"/>
                        </a:cubicBezTo>
                        <a:cubicBezTo>
                          <a:pt x="343291" y="1016578"/>
                          <a:pt x="188225" y="1235549"/>
                          <a:pt x="142875" y="1371600"/>
                        </a:cubicBezTo>
                        <a:cubicBezTo>
                          <a:pt x="123825" y="1428750"/>
                          <a:pt x="100931" y="1484759"/>
                          <a:pt x="85725" y="1543050"/>
                        </a:cubicBezTo>
                        <a:cubicBezTo>
                          <a:pt x="72284" y="1594572"/>
                          <a:pt x="69123" y="1648330"/>
                          <a:pt x="57150" y="1700213"/>
                        </a:cubicBezTo>
                        <a:cubicBezTo>
                          <a:pt x="40525" y="1772253"/>
                          <a:pt x="19050" y="1843088"/>
                          <a:pt x="0" y="1914525"/>
                        </a:cubicBezTo>
                        <a:cubicBezTo>
                          <a:pt x="9525" y="2138363"/>
                          <a:pt x="3834" y="2363368"/>
                          <a:pt x="28575" y="2586038"/>
                        </a:cubicBezTo>
                        <a:cubicBezTo>
                          <a:pt x="45394" y="2737411"/>
                          <a:pt x="203718" y="3036336"/>
                          <a:pt x="257175" y="3143250"/>
                        </a:cubicBezTo>
                        <a:cubicBezTo>
                          <a:pt x="341882" y="3312663"/>
                          <a:pt x="356808" y="3326838"/>
                          <a:pt x="485775" y="3486150"/>
                        </a:cubicBezTo>
                        <a:cubicBezTo>
                          <a:pt x="573201" y="3594147"/>
                          <a:pt x="644439" y="3670006"/>
                          <a:pt x="771525" y="3743325"/>
                        </a:cubicBezTo>
                        <a:cubicBezTo>
                          <a:pt x="828982" y="3776474"/>
                          <a:pt x="896126" y="3789022"/>
                          <a:pt x="957262" y="3814763"/>
                        </a:cubicBezTo>
                        <a:cubicBezTo>
                          <a:pt x="1109346" y="3878798"/>
                          <a:pt x="972808" y="3848852"/>
                          <a:pt x="1157287" y="3871913"/>
                        </a:cubicBezTo>
                        <a:lnTo>
                          <a:pt x="1471612" y="3857625"/>
                        </a:lnTo>
                        <a:cubicBezTo>
                          <a:pt x="1600311" y="3849745"/>
                          <a:pt x="1857375" y="3829050"/>
                          <a:pt x="1857375" y="3829050"/>
                        </a:cubicBezTo>
                        <a:cubicBezTo>
                          <a:pt x="1962150" y="3810000"/>
                          <a:pt x="2066278" y="3786960"/>
                          <a:pt x="2171700" y="3771900"/>
                        </a:cubicBezTo>
                        <a:cubicBezTo>
                          <a:pt x="2238375" y="3762375"/>
                          <a:pt x="2305352" y="3754768"/>
                          <a:pt x="2371725" y="3743325"/>
                        </a:cubicBezTo>
                        <a:cubicBezTo>
                          <a:pt x="2440286" y="3731504"/>
                          <a:pt x="2649010" y="3693556"/>
                          <a:pt x="2728912" y="3657600"/>
                        </a:cubicBezTo>
                        <a:cubicBezTo>
                          <a:pt x="2779560" y="3634808"/>
                          <a:pt x="2826020" y="3603340"/>
                          <a:pt x="2871787" y="3571875"/>
                        </a:cubicBezTo>
                        <a:cubicBezTo>
                          <a:pt x="3258816" y="3305793"/>
                          <a:pt x="3127908" y="3386631"/>
                          <a:pt x="3486150" y="3071813"/>
                        </a:cubicBezTo>
                        <a:cubicBezTo>
                          <a:pt x="3542031" y="3022705"/>
                          <a:pt x="3607558" y="2983984"/>
                          <a:pt x="3657600" y="2928938"/>
                        </a:cubicBezTo>
                        <a:cubicBezTo>
                          <a:pt x="3792562" y="2780479"/>
                          <a:pt x="3824006" y="2754524"/>
                          <a:pt x="3943350" y="2586038"/>
                        </a:cubicBezTo>
                        <a:cubicBezTo>
                          <a:pt x="3979242" y="2535367"/>
                          <a:pt x="4016571" y="2484893"/>
                          <a:pt x="4043362" y="2428875"/>
                        </a:cubicBezTo>
                        <a:cubicBezTo>
                          <a:pt x="4069353" y="2374529"/>
                          <a:pt x="4078560" y="2313524"/>
                          <a:pt x="4100512" y="2257425"/>
                        </a:cubicBezTo>
                        <a:cubicBezTo>
                          <a:pt x="4121482" y="2203836"/>
                          <a:pt x="4155134" y="2155297"/>
                          <a:pt x="4171950" y="2100263"/>
                        </a:cubicBezTo>
                        <a:cubicBezTo>
                          <a:pt x="4282701" y="1737808"/>
                          <a:pt x="4230293" y="1843319"/>
                          <a:pt x="4286250" y="1585913"/>
                        </a:cubicBezTo>
                        <a:cubicBezTo>
                          <a:pt x="4309178" y="1480443"/>
                          <a:pt x="4339128" y="1391040"/>
                          <a:pt x="4357687" y="1285875"/>
                        </a:cubicBezTo>
                        <a:cubicBezTo>
                          <a:pt x="4364360" y="1248063"/>
                          <a:pt x="4366900" y="1209635"/>
                          <a:pt x="4371975" y="1171575"/>
                        </a:cubicBezTo>
                        <a:cubicBezTo>
                          <a:pt x="4376426" y="1138195"/>
                          <a:pt x="4381500" y="1104900"/>
                          <a:pt x="4386262" y="1071563"/>
                        </a:cubicBezTo>
                        <a:cubicBezTo>
                          <a:pt x="4381272" y="976746"/>
                          <a:pt x="4398839" y="755241"/>
                          <a:pt x="4314825" y="657225"/>
                        </a:cubicBezTo>
                        <a:cubicBezTo>
                          <a:pt x="4286250" y="623888"/>
                          <a:pt x="4261199" y="587172"/>
                          <a:pt x="4229100" y="557213"/>
                        </a:cubicBezTo>
                        <a:cubicBezTo>
                          <a:pt x="4191056" y="521705"/>
                          <a:pt x="4021220" y="396123"/>
                          <a:pt x="3971925" y="371475"/>
                        </a:cubicBezTo>
                        <a:cubicBezTo>
                          <a:pt x="3922066" y="346546"/>
                          <a:pt x="3866854" y="334169"/>
                          <a:pt x="3814762" y="314325"/>
                        </a:cubicBezTo>
                        <a:cubicBezTo>
                          <a:pt x="3527898" y="205044"/>
                          <a:pt x="3796775" y="297800"/>
                          <a:pt x="3571875" y="228600"/>
                        </a:cubicBezTo>
                        <a:cubicBezTo>
                          <a:pt x="3543086" y="219742"/>
                          <a:pt x="3515602" y="206336"/>
                          <a:pt x="3486150" y="200025"/>
                        </a:cubicBezTo>
                        <a:cubicBezTo>
                          <a:pt x="3448606" y="191980"/>
                          <a:pt x="3409777" y="191726"/>
                          <a:pt x="3371850" y="185738"/>
                        </a:cubicBezTo>
                        <a:cubicBezTo>
                          <a:pt x="3319255" y="177434"/>
                          <a:pt x="3266666" y="168714"/>
                          <a:pt x="3214687" y="157163"/>
                        </a:cubicBezTo>
                        <a:cubicBezTo>
                          <a:pt x="2988325" y="106860"/>
                          <a:pt x="3248118" y="145269"/>
                          <a:pt x="3000375" y="114300"/>
                        </a:cubicBezTo>
                        <a:cubicBezTo>
                          <a:pt x="2981325" y="104775"/>
                          <a:pt x="2963241" y="93004"/>
                          <a:pt x="2943225" y="85725"/>
                        </a:cubicBezTo>
                        <a:cubicBezTo>
                          <a:pt x="2689204" y="-6646"/>
                          <a:pt x="2953378" y="98635"/>
                          <a:pt x="2786062" y="42863"/>
                        </a:cubicBezTo>
                        <a:cubicBezTo>
                          <a:pt x="2624642" y="-10943"/>
                          <a:pt x="2794442" y="34243"/>
                          <a:pt x="2657475" y="0"/>
                        </a:cubicBezTo>
                        <a:cubicBezTo>
                          <a:pt x="2518491" y="30885"/>
                          <a:pt x="2568159" y="8938"/>
                          <a:pt x="2500312" y="42863"/>
                        </a:cubicBezTo>
                      </a:path>
                    </a:pathLst>
                  </a:custGeom>
                  <a:noFill/>
                  <a:ln w="76200">
                    <a:solidFill>
                      <a:srgbClr val="00B05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cxnSp>
              <p:nvCxnSpPr>
                <p:cNvPr id="151" name="직선 화살표 연결선 150">
                  <a:extLst>
                    <a:ext uri="{FF2B5EF4-FFF2-40B4-BE49-F238E27FC236}">
                      <a16:creationId xmlns:a16="http://schemas.microsoft.com/office/drawing/2014/main" id="{44B3F66D-93DD-59B7-91F0-753E2695DDEB}"/>
                    </a:ext>
                  </a:extLst>
                </p:cNvPr>
                <p:cNvCxnSpPr>
                  <a:cxnSpLocks/>
                  <a:stCxn id="153" idx="38"/>
                  <a:endCxn id="154" idx="20"/>
                </p:cNvCxnSpPr>
                <p:nvPr/>
              </p:nvCxnSpPr>
              <p:spPr>
                <a:xfrm flipV="1">
                  <a:off x="13495010" y="2707141"/>
                  <a:ext cx="731188" cy="728988"/>
                </a:xfrm>
                <a:prstGeom prst="straightConnector1">
                  <a:avLst/>
                </a:prstGeom>
                <a:ln w="57150">
                  <a:headEnd type="oval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2" name="직선 화살표 연결선 151">
                  <a:extLst>
                    <a:ext uri="{FF2B5EF4-FFF2-40B4-BE49-F238E27FC236}">
                      <a16:creationId xmlns:a16="http://schemas.microsoft.com/office/drawing/2014/main" id="{EB967A07-4F61-414B-1DFC-D2F41BFC8361}"/>
                    </a:ext>
                  </a:extLst>
                </p:cNvPr>
                <p:cNvCxnSpPr>
                  <a:cxnSpLocks/>
                  <a:stCxn id="153" idx="14"/>
                  <a:endCxn id="154" idx="44"/>
                </p:cNvCxnSpPr>
                <p:nvPr/>
              </p:nvCxnSpPr>
              <p:spPr>
                <a:xfrm flipH="1">
                  <a:off x="12124987" y="4394721"/>
                  <a:ext cx="573925" cy="363832"/>
                </a:xfrm>
                <a:prstGeom prst="straightConnector1">
                  <a:avLst/>
                </a:prstGeom>
                <a:ln w="57150">
                  <a:headEnd type="oval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8" name="TextBox 217">
                    <a:extLst>
                      <a:ext uri="{FF2B5EF4-FFF2-40B4-BE49-F238E27FC236}">
                        <a16:creationId xmlns:a16="http://schemas.microsoft.com/office/drawing/2014/main" id="{174DD163-8FD6-B165-A48B-6368AB723B7E}"/>
                      </a:ext>
                    </a:extLst>
                  </p:cNvPr>
                  <p:cNvSpPr txBox="1"/>
                  <p:nvPr/>
                </p:nvSpPr>
                <p:spPr>
                  <a:xfrm>
                    <a:off x="14450261" y="2890180"/>
                    <a:ext cx="598141" cy="631391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0" lang="en-US" altLang="ko-KR" sz="3200" b="1" i="1" u="none" strike="noStrike" kern="100" cap="none" spc="-120" normalizeH="0" baseline="0" noProof="0" smtClean="0">
                                  <a:ln w="9525">
                                    <a:solidFill>
                                      <a:prstClr val="white">
                                        <a:alpha val="0"/>
                                      </a:prstClr>
                                    </a:solidFill>
                                  </a:ln>
                                  <a:solidFill>
                                    <a:srgbClr val="E7E6E6">
                                      <a:lumMod val="10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ko-KR" sz="3200" b="1" i="1" u="none" strike="noStrike" kern="100" cap="none" spc="-120" normalizeH="0" baseline="0" noProof="0">
                                  <a:ln w="9525">
                                    <a:solidFill>
                                      <a:prstClr val="white">
                                        <a:alpha val="0"/>
                                      </a:prstClr>
                                    </a:solidFill>
                                  </a:ln>
                                  <a:solidFill>
                                    <a:srgbClr val="E7E6E6">
                                      <a:lumMod val="10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𝒑</m:t>
                              </m:r>
                            </m:e>
                            <m:sub>
                              <m:r>
                                <a:rPr kumimoji="0" lang="en-US" altLang="ko-KR" sz="3200" b="1" i="1" u="none" strike="noStrike" kern="100" cap="none" spc="-120" normalizeH="0" baseline="0" noProof="0" smtClean="0">
                                  <a:ln w="9525">
                                    <a:solidFill>
                                      <a:prstClr val="white">
                                        <a:alpha val="0"/>
                                      </a:prstClr>
                                    </a:solidFill>
                                  </a:ln>
                                  <a:solidFill>
                                    <a:srgbClr val="E7E6E6">
                                      <a:lumMod val="10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𝒊𝒋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218" name="TextBox 217">
                    <a:extLst>
                      <a:ext uri="{FF2B5EF4-FFF2-40B4-BE49-F238E27FC236}">
                        <a16:creationId xmlns:a16="http://schemas.microsoft.com/office/drawing/2014/main" id="{174DD163-8FD6-B165-A48B-6368AB723B7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450261" y="2890180"/>
                    <a:ext cx="598141" cy="631391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3" name="TextBox 222">
                    <a:extLst>
                      <a:ext uri="{FF2B5EF4-FFF2-40B4-BE49-F238E27FC236}">
                        <a16:creationId xmlns:a16="http://schemas.microsoft.com/office/drawing/2014/main" id="{F1CE221E-9E2A-5853-F8BF-2C6817C2411D}"/>
                      </a:ext>
                    </a:extLst>
                  </p:cNvPr>
                  <p:cNvSpPr txBox="1"/>
                  <p:nvPr/>
                </p:nvSpPr>
                <p:spPr>
                  <a:xfrm>
                    <a:off x="12925421" y="3249241"/>
                    <a:ext cx="1556684" cy="562718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sSub>
                          <m:sSubPr>
                            <m:ctrlPr>
                              <a:rPr kumimoji="0" lang="en-US" altLang="ko-KR" sz="2800" b="1" i="1" u="none" strike="noStrike" kern="100" cap="none" spc="-120" normalizeH="0" baseline="0" noProof="0" smtClean="0">
                                <a:ln w="9525">
                                  <a:solidFill>
                                    <a:prstClr val="white">
                                      <a:alpha val="0"/>
                                    </a:prstClr>
                                  </a:solidFill>
                                </a:ln>
                                <a:solidFill>
                                  <a:srgbClr val="E7E6E6">
                                    <a:lumMod val="10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ko-KR" sz="2800" b="1" i="1" u="none" strike="noStrike" kern="100" cap="none" spc="-120" normalizeH="0" baseline="0" noProof="0">
                                <a:ln w="9525">
                                  <a:solidFill>
                                    <a:prstClr val="white">
                                      <a:alpha val="0"/>
                                    </a:prstClr>
                                  </a:solidFill>
                                </a:ln>
                                <a:solidFill>
                                  <a:srgbClr val="E7E6E6">
                                    <a:lumMod val="10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𝑫</m:t>
                            </m:r>
                          </m:e>
                          <m:sub>
                            <m:r>
                              <a:rPr kumimoji="0" lang="en-US" altLang="ko-KR" sz="2800" b="1" i="1" u="none" strike="noStrike" kern="100" cap="none" spc="-120" normalizeH="0" baseline="0" noProof="0" smtClean="0">
                                <a:ln w="9525">
                                  <a:solidFill>
                                    <a:prstClr val="white">
                                      <a:alpha val="0"/>
                                    </a:prstClr>
                                  </a:solidFill>
                                </a:ln>
                                <a:solidFill>
                                  <a:srgbClr val="E7E6E6">
                                    <a:lumMod val="10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𝒚</m:t>
                            </m:r>
                          </m:sub>
                        </m:sSub>
                        <m:r>
                          <a:rPr kumimoji="0" lang="en-US" altLang="ko-KR" sz="2800" b="1" i="1" u="none" strike="noStrike" kern="100" cap="none" spc="-120" normalizeH="0" baseline="0" noProof="0" smtClean="0">
                            <a:ln w="9525">
                              <a:solidFill>
                                <a:prstClr val="white">
                                  <a:alpha val="0"/>
                                </a:prstClr>
                              </a:solidFill>
                            </a:ln>
                            <a:solidFill>
                              <a:srgbClr val="E7E6E6">
                                <a:lumMod val="10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(</m:t>
                        </m:r>
                        <m:r>
                          <a:rPr kumimoji="0" lang="en-US" altLang="ko-KR" sz="2800" b="1" i="1" u="none" strike="noStrike" kern="100" cap="none" spc="-120" normalizeH="0" baseline="0" noProof="0" smtClean="0">
                            <a:ln w="9525">
                              <a:solidFill>
                                <a:prstClr val="white">
                                  <a:alpha val="0"/>
                                </a:prstClr>
                              </a:solidFill>
                            </a:ln>
                            <a:solidFill>
                              <a:srgbClr val="E7E6E6">
                                <a:lumMod val="10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𝒊</m:t>
                        </m:r>
                        <m:r>
                          <a:rPr kumimoji="0" lang="en-US" altLang="ko-KR" sz="2800" b="1" i="1" u="none" strike="noStrike" kern="100" cap="none" spc="-120" normalizeH="0" baseline="0" noProof="0" smtClean="0">
                            <a:ln w="9525">
                              <a:solidFill>
                                <a:prstClr val="white">
                                  <a:alpha val="0"/>
                                </a:prstClr>
                              </a:solidFill>
                            </a:ln>
                            <a:solidFill>
                              <a:srgbClr val="E7E6E6">
                                <a:lumMod val="10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,  </m:t>
                        </m:r>
                        <m:r>
                          <a:rPr kumimoji="0" lang="en-US" altLang="ko-KR" sz="2800" b="1" i="1" u="none" strike="noStrike" kern="100" cap="none" spc="-120" normalizeH="0" baseline="0" noProof="0" smtClean="0">
                            <a:ln w="9525">
                              <a:solidFill>
                                <a:prstClr val="white">
                                  <a:alpha val="0"/>
                                </a:prstClr>
                              </a:solidFill>
                            </a:ln>
                            <a:solidFill>
                              <a:srgbClr val="E7E6E6">
                                <a:lumMod val="10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𝒋</m:t>
                        </m:r>
                        <m:r>
                          <a:rPr kumimoji="0" lang="en-US" altLang="ko-KR" sz="2800" b="1" i="1" u="none" strike="noStrike" kern="100" cap="none" spc="-120" normalizeH="0" baseline="0" noProof="0" smtClean="0">
                            <a:ln w="9525">
                              <a:solidFill>
                                <a:prstClr val="white">
                                  <a:alpha val="0"/>
                                </a:prstClr>
                              </a:solidFill>
                            </a:ln>
                            <a:solidFill>
                              <a:srgbClr val="E7E6E6">
                                <a:lumMod val="10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)</m:t>
                        </m:r>
                      </m:oMath>
                    </a14:m>
                    <a:r>
                      <a:rPr kumimoji="0" lang="en-US" altLang="ko-KR" sz="2800" b="1" i="0" u="none" strike="noStrike" kern="100" cap="none" spc="-120" normalizeH="0" baseline="0" noProof="0" dirty="0">
                        <a:ln w="9525">
                          <a:solidFill>
                            <a:prstClr val="white">
                              <a:alpha val="0"/>
                            </a:prstClr>
                          </a:solidFill>
                        </a:ln>
                        <a:solidFill>
                          <a:srgbClr val="E7E6E6">
                            <a:lumMod val="10000"/>
                          </a:srgb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rPr>
                      <a:t> </a:t>
                    </a:r>
                    <a:endParaRPr lang="ko-KR" altLang="en-US" sz="1600" dirty="0"/>
                  </a:p>
                </p:txBody>
              </p:sp>
            </mc:Choice>
            <mc:Fallback xmlns="">
              <p:sp>
                <p:nvSpPr>
                  <p:cNvPr id="223" name="TextBox 222">
                    <a:extLst>
                      <a:ext uri="{FF2B5EF4-FFF2-40B4-BE49-F238E27FC236}">
                        <a16:creationId xmlns:a16="http://schemas.microsoft.com/office/drawing/2014/main" id="{F1CE221E-9E2A-5853-F8BF-2C6817C2411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2925421" y="3249241"/>
                    <a:ext cx="1556684" cy="562718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23FD329C-91A8-4BAD-9109-4FD45E5B3FBC}"/>
              </a:ext>
            </a:extLst>
          </p:cNvPr>
          <p:cNvGrpSpPr/>
          <p:nvPr/>
        </p:nvGrpSpPr>
        <p:grpSpPr>
          <a:xfrm>
            <a:off x="2143188" y="1485900"/>
            <a:ext cx="6480000" cy="7531804"/>
            <a:chOff x="2143188" y="1714500"/>
            <a:chExt cx="6480000" cy="7531804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" name="직사각형 4">
                  <a:extLst>
                    <a:ext uri="{FF2B5EF4-FFF2-40B4-BE49-F238E27FC236}">
                      <a16:creationId xmlns:a16="http://schemas.microsoft.com/office/drawing/2014/main" id="{AB07EF04-76CB-479A-9305-66FDB40F76ED}"/>
                    </a:ext>
                  </a:extLst>
                </p:cNvPr>
                <p:cNvSpPr/>
                <p:nvPr/>
              </p:nvSpPr>
              <p:spPr>
                <a:xfrm>
                  <a:off x="2143188" y="7922865"/>
                  <a:ext cx="6012417" cy="1323439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marL="342900" indent="-342900">
                    <a:buFont typeface="Arial" panose="020B0604020202020204" pitchFamily="34" charset="0"/>
                    <a:buChar char="•"/>
                  </a:pPr>
                  <a:r>
                    <a:rPr lang="en-US" altLang="ko-KR" sz="2000" b="1" dirty="0"/>
                    <a:t>TP(True Positive) : </a:t>
                  </a:r>
                  <a:r>
                    <a:rPr lang="ko-KR" altLang="en-US" sz="2000" b="1" dirty="0"/>
                    <a:t>종양을 잘 예측함</a:t>
                  </a:r>
                  <a:r>
                    <a:rPr lang="en-US" altLang="ko-KR" sz="2000" b="1" dirty="0"/>
                    <a:t>.</a:t>
                  </a:r>
                </a:p>
                <a:p>
                  <a:pPr marL="342900" indent="-342900">
                    <a:buFont typeface="Arial" panose="020B0604020202020204" pitchFamily="34" charset="0"/>
                    <a:buChar char="•"/>
                  </a:pPr>
                  <a:r>
                    <a:rPr lang="en-US" altLang="ko-KR" sz="2000" b="1" dirty="0"/>
                    <a:t>FP(False Positive) : </a:t>
                  </a:r>
                  <a:r>
                    <a:rPr lang="ko-KR" altLang="en-US" sz="2000" b="1" dirty="0"/>
                    <a:t>종양으로 잘 못 예측함</a:t>
                  </a:r>
                  <a:r>
                    <a:rPr lang="en-US" altLang="ko-KR" sz="2000" b="1" dirty="0"/>
                    <a:t>.</a:t>
                  </a:r>
                </a:p>
                <a:p>
                  <a:pPr marL="342900" indent="-342900">
                    <a:buFont typeface="Arial" panose="020B0604020202020204" pitchFamily="34" charset="0"/>
                    <a:buChar char="•"/>
                  </a:pPr>
                  <a:r>
                    <a:rPr lang="en-US" altLang="ko-KR" sz="2000" b="1" dirty="0"/>
                    <a:t>FN(False Negative) : </a:t>
                  </a:r>
                  <a:r>
                    <a:rPr lang="ko-KR" altLang="en-US" sz="2000" b="1" dirty="0"/>
                    <a:t>종양을 예측하지 못함</a:t>
                  </a:r>
                  <a:r>
                    <a:rPr lang="en-US" altLang="ko-KR" sz="2000" b="1" dirty="0"/>
                    <a:t>.</a:t>
                  </a:r>
                </a:p>
                <a:p>
                  <a:pPr marL="342900" indent="-342900"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r>
                        <a:rPr lang="ko-KR" altLang="en-US" sz="2000" b="1" i="1">
                          <a:latin typeface="Cambria Math" panose="02040503050406030204" pitchFamily="18" charset="0"/>
                        </a:rPr>
                        <m:t>𝜶</m:t>
                      </m:r>
                      <m:r>
                        <a:rPr lang="en-US" altLang="ko-KR" sz="20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ko-KR" altLang="en-US" sz="2000" b="1" i="1" smtClean="0">
                          <a:latin typeface="Cambria Math" panose="02040503050406030204" pitchFamily="18" charset="0"/>
                        </a:rPr>
                        <m:t>𝜷</m:t>
                      </m:r>
                      <m:r>
                        <a:rPr lang="en-US" altLang="ko-KR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000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altLang="ko-KR" sz="2000" b="1" i="1" smtClean="0">
                          <a:latin typeface="Cambria Math" panose="02040503050406030204" pitchFamily="18" charset="0"/>
                        </a:rPr>
                        <m:t> , </m:t>
                      </m:r>
                      <m:r>
                        <a:rPr lang="ko-KR" altLang="en-US" sz="2000" i="1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altLang="ko-KR" sz="2000" b="1" i="0" smtClean="0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altLang="ko-KR" sz="2000" b="1" i="0" smtClean="0">
                          <a:latin typeface="Cambria Math" panose="02040503050406030204" pitchFamily="18" charset="0"/>
                        </a:rPr>
                        <m:t>𝟏</m:t>
                      </m:r>
                    </m:oMath>
                  </a14:m>
                  <a:endParaRPr lang="ko-KR" altLang="en-US" sz="2000" dirty="0"/>
                </a:p>
              </p:txBody>
            </p:sp>
          </mc:Choice>
          <mc:Fallback>
            <p:sp>
              <p:nvSpPr>
                <p:cNvPr id="5" name="직사각형 4">
                  <a:extLst>
                    <a:ext uri="{FF2B5EF4-FFF2-40B4-BE49-F238E27FC236}">
                      <a16:creationId xmlns:a16="http://schemas.microsoft.com/office/drawing/2014/main" id="{AB07EF04-76CB-479A-9305-66FDB40F76E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43188" y="7922865"/>
                  <a:ext cx="6012417" cy="1323439"/>
                </a:xfrm>
                <a:prstGeom prst="rect">
                  <a:avLst/>
                </a:prstGeom>
                <a:blipFill>
                  <a:blip r:embed="rId13"/>
                  <a:stretch>
                    <a:fillRect l="-913" t="-3226" b="-599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91" name="Image 9" descr="preencoded.png">
              <a:extLst>
                <a:ext uri="{FF2B5EF4-FFF2-40B4-BE49-F238E27FC236}">
                  <a16:creationId xmlns:a16="http://schemas.microsoft.com/office/drawing/2014/main" id="{0BE47DCD-294C-7473-D0DC-914D9902F6F7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143188" y="1762227"/>
              <a:ext cx="6480000" cy="6120000"/>
            </a:xfrm>
            <a:prstGeom prst="rect">
              <a:avLst/>
            </a:prstGeom>
          </p:spPr>
        </p:pic>
        <p:grpSp>
          <p:nvGrpSpPr>
            <p:cNvPr id="92" name="그룹 91">
              <a:extLst>
                <a:ext uri="{FF2B5EF4-FFF2-40B4-BE49-F238E27FC236}">
                  <a16:creationId xmlns:a16="http://schemas.microsoft.com/office/drawing/2014/main" id="{1A54B78F-359D-8847-CCEF-367C5F545DC4}"/>
                </a:ext>
              </a:extLst>
            </p:cNvPr>
            <p:cNvGrpSpPr/>
            <p:nvPr/>
          </p:nvGrpSpPr>
          <p:grpSpPr>
            <a:xfrm>
              <a:off x="2933090" y="3254727"/>
              <a:ext cx="4920291" cy="2520000"/>
              <a:chOff x="3004509" y="2552700"/>
              <a:chExt cx="4920291" cy="2520000"/>
            </a:xfrm>
          </p:grpSpPr>
          <p:grpSp>
            <p:nvGrpSpPr>
              <p:cNvPr id="93" name="그룹 92">
                <a:extLst>
                  <a:ext uri="{FF2B5EF4-FFF2-40B4-BE49-F238E27FC236}">
                    <a16:creationId xmlns:a16="http://schemas.microsoft.com/office/drawing/2014/main" id="{19AF02AC-0EA8-73C0-1EF5-952DCA24721A}"/>
                  </a:ext>
                </a:extLst>
              </p:cNvPr>
              <p:cNvGrpSpPr/>
              <p:nvPr/>
            </p:nvGrpSpPr>
            <p:grpSpPr>
              <a:xfrm>
                <a:off x="3725234" y="2552700"/>
                <a:ext cx="3556830" cy="2520000"/>
                <a:chOff x="3377370" y="2628761"/>
                <a:chExt cx="3556830" cy="2520000"/>
              </a:xfrm>
            </p:grpSpPr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51841A7B-B784-0C87-BD26-05B1E989DEF0}"/>
                    </a:ext>
                  </a:extLst>
                </p:cNvPr>
                <p:cNvSpPr/>
                <p:nvPr/>
              </p:nvSpPr>
              <p:spPr>
                <a:xfrm>
                  <a:off x="3377370" y="2628761"/>
                  <a:ext cx="2520000" cy="2520000"/>
                </a:xfrm>
                <a:prstGeom prst="ellipse">
                  <a:avLst/>
                </a:prstGeom>
                <a:solidFill>
                  <a:srgbClr val="00B050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AF29D459-A613-64B0-9397-D26A990BBF97}"/>
                    </a:ext>
                  </a:extLst>
                </p:cNvPr>
                <p:cNvSpPr/>
                <p:nvPr/>
              </p:nvSpPr>
              <p:spPr>
                <a:xfrm>
                  <a:off x="4414200" y="2628761"/>
                  <a:ext cx="2520000" cy="2520000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1" name="자유형: 도형 100">
                  <a:extLst>
                    <a:ext uri="{FF2B5EF4-FFF2-40B4-BE49-F238E27FC236}">
                      <a16:creationId xmlns:a16="http://schemas.microsoft.com/office/drawing/2014/main" id="{15802B38-B36F-AEDF-92F7-8B8318990488}"/>
                    </a:ext>
                  </a:extLst>
                </p:cNvPr>
                <p:cNvSpPr/>
                <p:nvPr/>
              </p:nvSpPr>
              <p:spPr>
                <a:xfrm>
                  <a:off x="4390387" y="2713295"/>
                  <a:ext cx="1483170" cy="2295022"/>
                </a:xfrm>
                <a:custGeom>
                  <a:avLst/>
                  <a:gdLst>
                    <a:gd name="connsiteX0" fmla="*/ 741585 w 1483170"/>
                    <a:gd name="connsiteY0" fmla="*/ 0 h 2295022"/>
                    <a:gd name="connsiteX1" fmla="*/ 823761 w 1483170"/>
                    <a:gd name="connsiteY1" fmla="*/ 39586 h 2295022"/>
                    <a:gd name="connsiteX2" fmla="*/ 1483170 w 1483170"/>
                    <a:gd name="connsiteY2" fmla="*/ 1147511 h 2295022"/>
                    <a:gd name="connsiteX3" fmla="*/ 823761 w 1483170"/>
                    <a:gd name="connsiteY3" fmla="*/ 2255436 h 2295022"/>
                    <a:gd name="connsiteX4" fmla="*/ 741585 w 1483170"/>
                    <a:gd name="connsiteY4" fmla="*/ 2295022 h 2295022"/>
                    <a:gd name="connsiteX5" fmla="*/ 659409 w 1483170"/>
                    <a:gd name="connsiteY5" fmla="*/ 2255436 h 2295022"/>
                    <a:gd name="connsiteX6" fmla="*/ 0 w 1483170"/>
                    <a:gd name="connsiteY6" fmla="*/ 1147511 h 2295022"/>
                    <a:gd name="connsiteX7" fmla="*/ 659409 w 1483170"/>
                    <a:gd name="connsiteY7" fmla="*/ 39586 h 22950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483170" h="2295022">
                      <a:moveTo>
                        <a:pt x="741585" y="0"/>
                      </a:moveTo>
                      <a:lnTo>
                        <a:pt x="823761" y="39586"/>
                      </a:lnTo>
                      <a:cubicBezTo>
                        <a:pt x="1216535" y="252954"/>
                        <a:pt x="1483170" y="669094"/>
                        <a:pt x="1483170" y="1147511"/>
                      </a:cubicBezTo>
                      <a:cubicBezTo>
                        <a:pt x="1483170" y="1625928"/>
                        <a:pt x="1216535" y="2042069"/>
                        <a:pt x="823761" y="2255436"/>
                      </a:cubicBezTo>
                      <a:lnTo>
                        <a:pt x="741585" y="2295022"/>
                      </a:lnTo>
                      <a:lnTo>
                        <a:pt x="659409" y="2255436"/>
                      </a:lnTo>
                      <a:cubicBezTo>
                        <a:pt x="266635" y="2042069"/>
                        <a:pt x="0" y="1625928"/>
                        <a:pt x="0" y="1147511"/>
                      </a:cubicBezTo>
                      <a:cubicBezTo>
                        <a:pt x="0" y="669094"/>
                        <a:pt x="266635" y="252954"/>
                        <a:pt x="659409" y="39586"/>
                      </a:cubicBezTo>
                      <a:close/>
                    </a:path>
                  </a:pathLst>
                </a:custGeom>
                <a:solidFill>
                  <a:srgbClr val="FFFF00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A6369B51-4C7F-1784-A543-9B37A5704101}"/>
                  </a:ext>
                </a:extLst>
              </p:cNvPr>
              <p:cNvSpPr txBox="1"/>
              <p:nvPr/>
            </p:nvSpPr>
            <p:spPr>
              <a:xfrm>
                <a:off x="7021989" y="2644839"/>
                <a:ext cx="90281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800" b="1" dirty="0">
                    <a:solidFill>
                      <a:srgbClr val="FF0000"/>
                    </a:solidFill>
                  </a:rPr>
                  <a:t>종양</a:t>
                </a:r>
              </a:p>
            </p:txBody>
          </p:sp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E5B081C9-A990-7899-1934-05C3FF03CFFE}"/>
                  </a:ext>
                </a:extLst>
              </p:cNvPr>
              <p:cNvSpPr txBox="1"/>
              <p:nvPr/>
            </p:nvSpPr>
            <p:spPr>
              <a:xfrm>
                <a:off x="3004509" y="2673414"/>
                <a:ext cx="90281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800" b="1" dirty="0">
                    <a:solidFill>
                      <a:srgbClr val="00B050"/>
                    </a:solidFill>
                  </a:rPr>
                  <a:t>예측</a:t>
                </a:r>
              </a:p>
            </p:txBody>
          </p:sp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F2B9B3E5-692B-C6E7-D140-0D603248C860}"/>
                  </a:ext>
                </a:extLst>
              </p:cNvPr>
              <p:cNvSpPr txBox="1"/>
              <p:nvPr/>
            </p:nvSpPr>
            <p:spPr>
              <a:xfrm>
                <a:off x="3896332" y="3497761"/>
                <a:ext cx="53572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800" b="1" dirty="0"/>
                  <a:t>FP</a:t>
                </a:r>
                <a:endParaRPr lang="ko-KR" altLang="en-US" sz="2800" b="1" dirty="0"/>
              </a:p>
            </p:txBody>
          </p:sp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B9688059-78FD-8D79-9862-090EAD1F95BD}"/>
                  </a:ext>
                </a:extLst>
              </p:cNvPr>
              <p:cNvSpPr txBox="1"/>
              <p:nvPr/>
            </p:nvSpPr>
            <p:spPr>
              <a:xfrm>
                <a:off x="5151332" y="3497761"/>
                <a:ext cx="55335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800" b="1" dirty="0"/>
                  <a:t>TP</a:t>
                </a:r>
                <a:endParaRPr lang="ko-KR" altLang="en-US" sz="2800" b="1" dirty="0"/>
              </a:p>
            </p:txBody>
          </p:sp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4466EB8E-3CE9-9228-BF30-A0918D19D03A}"/>
                  </a:ext>
                </a:extLst>
              </p:cNvPr>
              <p:cNvSpPr txBox="1"/>
              <p:nvPr/>
            </p:nvSpPr>
            <p:spPr>
              <a:xfrm>
                <a:off x="6440645" y="3497761"/>
                <a:ext cx="58221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800" b="1" dirty="0"/>
                  <a:t>FN</a:t>
                </a:r>
                <a:endParaRPr lang="ko-KR" altLang="en-US" sz="2800" b="1" dirty="0"/>
              </a:p>
            </p:txBody>
          </p:sp>
        </p:grpSp>
        <p:grpSp>
          <p:nvGrpSpPr>
            <p:cNvPr id="102" name="그룹 101">
              <a:extLst>
                <a:ext uri="{FF2B5EF4-FFF2-40B4-BE49-F238E27FC236}">
                  <a16:creationId xmlns:a16="http://schemas.microsoft.com/office/drawing/2014/main" id="{A43AEDB9-DE91-9F54-B483-BA4021175E77}"/>
                </a:ext>
              </a:extLst>
            </p:cNvPr>
            <p:cNvGrpSpPr/>
            <p:nvPr/>
          </p:nvGrpSpPr>
          <p:grpSpPr>
            <a:xfrm>
              <a:off x="3773024" y="5927122"/>
              <a:ext cx="3420000" cy="1786292"/>
              <a:chOff x="5094474" y="5759655"/>
              <a:chExt cx="3420000" cy="216382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3" name="TextBox 102">
                    <a:extLst>
                      <a:ext uri="{FF2B5EF4-FFF2-40B4-BE49-F238E27FC236}">
                        <a16:creationId xmlns:a16="http://schemas.microsoft.com/office/drawing/2014/main" id="{C9A0879F-A80E-9541-BCCF-44266C3CDA8F}"/>
                      </a:ext>
                    </a:extLst>
                  </p:cNvPr>
                  <p:cNvSpPr txBox="1"/>
                  <p:nvPr/>
                </p:nvSpPr>
                <p:spPr>
                  <a:xfrm>
                    <a:off x="5161674" y="7111590"/>
                    <a:ext cx="3200495" cy="43088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+  </m:t>
                          </m:r>
                          <m:r>
                            <a:rPr lang="ko-KR" altLang="en-US" sz="280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        + </m:t>
                          </m:r>
                          <m:r>
                            <a:rPr lang="ko-KR" altLang="en-US" sz="28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oMath>
                      </m:oMathPara>
                    </a14:m>
                    <a:endParaRPr lang="ko-KR" altLang="en-US" sz="1600" dirty="0"/>
                  </a:p>
                </p:txBody>
              </p:sp>
            </mc:Choice>
            <mc:Fallback xmlns="">
              <p:sp>
                <p:nvSpPr>
                  <p:cNvPr id="103" name="TextBox 102">
                    <a:extLst>
                      <a:ext uri="{FF2B5EF4-FFF2-40B4-BE49-F238E27FC236}">
                        <a16:creationId xmlns:a16="http://schemas.microsoft.com/office/drawing/2014/main" id="{C9A0879F-A80E-9541-BCCF-44266C3CDA8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161674" y="7111590"/>
                    <a:ext cx="3200495" cy="430887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b="-15254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06" name="자유형: 도형 105">
                <a:extLst>
                  <a:ext uri="{FF2B5EF4-FFF2-40B4-BE49-F238E27FC236}">
                    <a16:creationId xmlns:a16="http://schemas.microsoft.com/office/drawing/2014/main" id="{2D743B13-0E88-584B-1CF6-7F87F8928FA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481909" y="6865903"/>
                <a:ext cx="692516" cy="1057572"/>
              </a:xfrm>
              <a:custGeom>
                <a:avLst/>
                <a:gdLst>
                  <a:gd name="connsiteX0" fmla="*/ 1260000 w 1778415"/>
                  <a:gd name="connsiteY0" fmla="*/ 0 h 2520000"/>
                  <a:gd name="connsiteX1" fmla="*/ 1750449 w 1778415"/>
                  <a:gd name="connsiteY1" fmla="*/ 99017 h 2520000"/>
                  <a:gd name="connsiteX2" fmla="*/ 1778415 w 1778415"/>
                  <a:gd name="connsiteY2" fmla="*/ 112489 h 2520000"/>
                  <a:gd name="connsiteX3" fmla="*/ 1696239 w 1778415"/>
                  <a:gd name="connsiteY3" fmla="*/ 152075 h 2520000"/>
                  <a:gd name="connsiteX4" fmla="*/ 1036830 w 1778415"/>
                  <a:gd name="connsiteY4" fmla="*/ 1260000 h 2520000"/>
                  <a:gd name="connsiteX5" fmla="*/ 1696239 w 1778415"/>
                  <a:gd name="connsiteY5" fmla="*/ 2367925 h 2520000"/>
                  <a:gd name="connsiteX6" fmla="*/ 1778415 w 1778415"/>
                  <a:gd name="connsiteY6" fmla="*/ 2407511 h 2520000"/>
                  <a:gd name="connsiteX7" fmla="*/ 1750449 w 1778415"/>
                  <a:gd name="connsiteY7" fmla="*/ 2420983 h 2520000"/>
                  <a:gd name="connsiteX8" fmla="*/ 1260000 w 1778415"/>
                  <a:gd name="connsiteY8" fmla="*/ 2520000 h 2520000"/>
                  <a:gd name="connsiteX9" fmla="*/ 0 w 1778415"/>
                  <a:gd name="connsiteY9" fmla="*/ 1260000 h 2520000"/>
                  <a:gd name="connsiteX10" fmla="*/ 1260000 w 1778415"/>
                  <a:gd name="connsiteY10" fmla="*/ 0 h 252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778415" h="2520000">
                    <a:moveTo>
                      <a:pt x="1260000" y="0"/>
                    </a:moveTo>
                    <a:cubicBezTo>
                      <a:pt x="1433970" y="0"/>
                      <a:pt x="1599705" y="35258"/>
                      <a:pt x="1750449" y="99017"/>
                    </a:cubicBezTo>
                    <a:lnTo>
                      <a:pt x="1778415" y="112489"/>
                    </a:lnTo>
                    <a:lnTo>
                      <a:pt x="1696239" y="152075"/>
                    </a:lnTo>
                    <a:cubicBezTo>
                      <a:pt x="1303465" y="365443"/>
                      <a:pt x="1036830" y="781583"/>
                      <a:pt x="1036830" y="1260000"/>
                    </a:cubicBezTo>
                    <a:cubicBezTo>
                      <a:pt x="1036830" y="1738417"/>
                      <a:pt x="1303465" y="2154558"/>
                      <a:pt x="1696239" y="2367925"/>
                    </a:cubicBezTo>
                    <a:lnTo>
                      <a:pt x="1778415" y="2407511"/>
                    </a:lnTo>
                    <a:lnTo>
                      <a:pt x="1750449" y="2420983"/>
                    </a:lnTo>
                    <a:cubicBezTo>
                      <a:pt x="1599705" y="2484743"/>
                      <a:pt x="1433970" y="2520000"/>
                      <a:pt x="1260000" y="2520000"/>
                    </a:cubicBezTo>
                    <a:cubicBezTo>
                      <a:pt x="564121" y="2520000"/>
                      <a:pt x="0" y="1955879"/>
                      <a:pt x="0" y="1260000"/>
                    </a:cubicBezTo>
                    <a:cubicBezTo>
                      <a:pt x="0" y="564121"/>
                      <a:pt x="564121" y="0"/>
                      <a:pt x="1260000" y="0"/>
                    </a:cubicBezTo>
                    <a:close/>
                  </a:path>
                </a:pathLst>
              </a:custGeom>
              <a:solidFill>
                <a:srgbClr val="00B05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7" name="자유형: 도형 106">
                <a:extLst>
                  <a:ext uri="{FF2B5EF4-FFF2-40B4-BE49-F238E27FC236}">
                    <a16:creationId xmlns:a16="http://schemas.microsoft.com/office/drawing/2014/main" id="{B214E6CC-6762-02A8-C432-6C2DCE33CD8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83134" y="6865904"/>
                <a:ext cx="692516" cy="1057572"/>
              </a:xfrm>
              <a:custGeom>
                <a:avLst/>
                <a:gdLst>
                  <a:gd name="connsiteX0" fmla="*/ 518415 w 1778415"/>
                  <a:gd name="connsiteY0" fmla="*/ 0 h 2520000"/>
                  <a:gd name="connsiteX1" fmla="*/ 1778415 w 1778415"/>
                  <a:gd name="connsiteY1" fmla="*/ 1260000 h 2520000"/>
                  <a:gd name="connsiteX2" fmla="*/ 518415 w 1778415"/>
                  <a:gd name="connsiteY2" fmla="*/ 2520000 h 2520000"/>
                  <a:gd name="connsiteX3" fmla="*/ 27966 w 1778415"/>
                  <a:gd name="connsiteY3" fmla="*/ 2420983 h 2520000"/>
                  <a:gd name="connsiteX4" fmla="*/ 0 w 1778415"/>
                  <a:gd name="connsiteY4" fmla="*/ 2407511 h 2520000"/>
                  <a:gd name="connsiteX5" fmla="*/ 82176 w 1778415"/>
                  <a:gd name="connsiteY5" fmla="*/ 2367925 h 2520000"/>
                  <a:gd name="connsiteX6" fmla="*/ 741585 w 1778415"/>
                  <a:gd name="connsiteY6" fmla="*/ 1260000 h 2520000"/>
                  <a:gd name="connsiteX7" fmla="*/ 82176 w 1778415"/>
                  <a:gd name="connsiteY7" fmla="*/ 152075 h 2520000"/>
                  <a:gd name="connsiteX8" fmla="*/ 0 w 1778415"/>
                  <a:gd name="connsiteY8" fmla="*/ 112489 h 2520000"/>
                  <a:gd name="connsiteX9" fmla="*/ 27966 w 1778415"/>
                  <a:gd name="connsiteY9" fmla="*/ 99017 h 2520000"/>
                  <a:gd name="connsiteX10" fmla="*/ 518415 w 1778415"/>
                  <a:gd name="connsiteY10" fmla="*/ 0 h 252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778415" h="2520000">
                    <a:moveTo>
                      <a:pt x="518415" y="0"/>
                    </a:moveTo>
                    <a:cubicBezTo>
                      <a:pt x="1214294" y="0"/>
                      <a:pt x="1778415" y="564121"/>
                      <a:pt x="1778415" y="1260000"/>
                    </a:cubicBezTo>
                    <a:cubicBezTo>
                      <a:pt x="1778415" y="1955879"/>
                      <a:pt x="1214294" y="2520000"/>
                      <a:pt x="518415" y="2520000"/>
                    </a:cubicBezTo>
                    <a:cubicBezTo>
                      <a:pt x="344445" y="2520000"/>
                      <a:pt x="178710" y="2484743"/>
                      <a:pt x="27966" y="2420983"/>
                    </a:cubicBezTo>
                    <a:lnTo>
                      <a:pt x="0" y="2407511"/>
                    </a:lnTo>
                    <a:lnTo>
                      <a:pt x="82176" y="2367925"/>
                    </a:lnTo>
                    <a:cubicBezTo>
                      <a:pt x="474950" y="2154558"/>
                      <a:pt x="741585" y="1738417"/>
                      <a:pt x="741585" y="1260000"/>
                    </a:cubicBezTo>
                    <a:cubicBezTo>
                      <a:pt x="741585" y="781583"/>
                      <a:pt x="474950" y="365443"/>
                      <a:pt x="82176" y="152075"/>
                    </a:cubicBezTo>
                    <a:lnTo>
                      <a:pt x="0" y="112489"/>
                    </a:lnTo>
                    <a:lnTo>
                      <a:pt x="27966" y="99017"/>
                    </a:lnTo>
                    <a:cubicBezTo>
                      <a:pt x="178710" y="35258"/>
                      <a:pt x="344445" y="0"/>
                      <a:pt x="518415" y="0"/>
                    </a:cubicBezTo>
                    <a:close/>
                  </a:path>
                </a:pathLst>
              </a:custGeom>
              <a:solidFill>
                <a:srgbClr val="FF000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08" name="자유형: 도형 107">
                <a:extLst>
                  <a:ext uri="{FF2B5EF4-FFF2-40B4-BE49-F238E27FC236}">
                    <a16:creationId xmlns:a16="http://schemas.microsoft.com/office/drawing/2014/main" id="{BE03E5DC-5BCB-D567-4978-AD906F86001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162515" y="6900657"/>
                <a:ext cx="570748" cy="951814"/>
              </a:xfrm>
              <a:custGeom>
                <a:avLst/>
                <a:gdLst>
                  <a:gd name="connsiteX0" fmla="*/ 741585 w 1483170"/>
                  <a:gd name="connsiteY0" fmla="*/ 0 h 2295022"/>
                  <a:gd name="connsiteX1" fmla="*/ 823761 w 1483170"/>
                  <a:gd name="connsiteY1" fmla="*/ 39586 h 2295022"/>
                  <a:gd name="connsiteX2" fmla="*/ 1483170 w 1483170"/>
                  <a:gd name="connsiteY2" fmla="*/ 1147511 h 2295022"/>
                  <a:gd name="connsiteX3" fmla="*/ 823761 w 1483170"/>
                  <a:gd name="connsiteY3" fmla="*/ 2255436 h 2295022"/>
                  <a:gd name="connsiteX4" fmla="*/ 741585 w 1483170"/>
                  <a:gd name="connsiteY4" fmla="*/ 2295022 h 2295022"/>
                  <a:gd name="connsiteX5" fmla="*/ 659409 w 1483170"/>
                  <a:gd name="connsiteY5" fmla="*/ 2255436 h 2295022"/>
                  <a:gd name="connsiteX6" fmla="*/ 0 w 1483170"/>
                  <a:gd name="connsiteY6" fmla="*/ 1147511 h 2295022"/>
                  <a:gd name="connsiteX7" fmla="*/ 659409 w 1483170"/>
                  <a:gd name="connsiteY7" fmla="*/ 39586 h 22950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483170" h="2295022">
                    <a:moveTo>
                      <a:pt x="741585" y="0"/>
                    </a:moveTo>
                    <a:lnTo>
                      <a:pt x="823761" y="39586"/>
                    </a:lnTo>
                    <a:cubicBezTo>
                      <a:pt x="1216535" y="252954"/>
                      <a:pt x="1483170" y="669094"/>
                      <a:pt x="1483170" y="1147511"/>
                    </a:cubicBezTo>
                    <a:cubicBezTo>
                      <a:pt x="1483170" y="1625928"/>
                      <a:pt x="1216535" y="2042069"/>
                      <a:pt x="823761" y="2255436"/>
                    </a:cubicBezTo>
                    <a:lnTo>
                      <a:pt x="741585" y="2295022"/>
                    </a:lnTo>
                    <a:lnTo>
                      <a:pt x="659409" y="2255436"/>
                    </a:lnTo>
                    <a:cubicBezTo>
                      <a:pt x="266635" y="2042069"/>
                      <a:pt x="0" y="1625928"/>
                      <a:pt x="0" y="1147511"/>
                    </a:cubicBezTo>
                    <a:cubicBezTo>
                      <a:pt x="0" y="669094"/>
                      <a:pt x="266635" y="252954"/>
                      <a:pt x="659409" y="39586"/>
                    </a:cubicBezTo>
                    <a:close/>
                  </a:path>
                </a:pathLst>
              </a:custGeom>
              <a:solidFill>
                <a:srgbClr val="FFFF0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09" name="자유형: 도형 108">
                <a:extLst>
                  <a:ext uri="{FF2B5EF4-FFF2-40B4-BE49-F238E27FC236}">
                    <a16:creationId xmlns:a16="http://schemas.microsoft.com/office/drawing/2014/main" id="{46F61406-8A20-2F20-457D-AAC38AC72CD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629827" y="5759655"/>
                <a:ext cx="570748" cy="951814"/>
              </a:xfrm>
              <a:custGeom>
                <a:avLst/>
                <a:gdLst>
                  <a:gd name="connsiteX0" fmla="*/ 741585 w 1483170"/>
                  <a:gd name="connsiteY0" fmla="*/ 0 h 2295022"/>
                  <a:gd name="connsiteX1" fmla="*/ 823761 w 1483170"/>
                  <a:gd name="connsiteY1" fmla="*/ 39586 h 2295022"/>
                  <a:gd name="connsiteX2" fmla="*/ 1483170 w 1483170"/>
                  <a:gd name="connsiteY2" fmla="*/ 1147511 h 2295022"/>
                  <a:gd name="connsiteX3" fmla="*/ 823761 w 1483170"/>
                  <a:gd name="connsiteY3" fmla="*/ 2255436 h 2295022"/>
                  <a:gd name="connsiteX4" fmla="*/ 741585 w 1483170"/>
                  <a:gd name="connsiteY4" fmla="*/ 2295022 h 2295022"/>
                  <a:gd name="connsiteX5" fmla="*/ 659409 w 1483170"/>
                  <a:gd name="connsiteY5" fmla="*/ 2255436 h 2295022"/>
                  <a:gd name="connsiteX6" fmla="*/ 0 w 1483170"/>
                  <a:gd name="connsiteY6" fmla="*/ 1147511 h 2295022"/>
                  <a:gd name="connsiteX7" fmla="*/ 659409 w 1483170"/>
                  <a:gd name="connsiteY7" fmla="*/ 39586 h 22950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483170" h="2295022">
                    <a:moveTo>
                      <a:pt x="741585" y="0"/>
                    </a:moveTo>
                    <a:lnTo>
                      <a:pt x="823761" y="39586"/>
                    </a:lnTo>
                    <a:cubicBezTo>
                      <a:pt x="1216535" y="252954"/>
                      <a:pt x="1483170" y="669094"/>
                      <a:pt x="1483170" y="1147511"/>
                    </a:cubicBezTo>
                    <a:cubicBezTo>
                      <a:pt x="1483170" y="1625928"/>
                      <a:pt x="1216535" y="2042069"/>
                      <a:pt x="823761" y="2255436"/>
                    </a:cubicBezTo>
                    <a:lnTo>
                      <a:pt x="741585" y="2295022"/>
                    </a:lnTo>
                    <a:lnTo>
                      <a:pt x="659409" y="2255436"/>
                    </a:lnTo>
                    <a:cubicBezTo>
                      <a:pt x="266635" y="2042069"/>
                      <a:pt x="0" y="1625928"/>
                      <a:pt x="0" y="1147511"/>
                    </a:cubicBezTo>
                    <a:cubicBezTo>
                      <a:pt x="0" y="669094"/>
                      <a:pt x="266635" y="252954"/>
                      <a:pt x="659409" y="39586"/>
                    </a:cubicBezTo>
                    <a:close/>
                  </a:path>
                </a:pathLst>
              </a:custGeom>
              <a:solidFill>
                <a:srgbClr val="FFFF0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0D432D3C-ABDE-4625-497A-8577ACB7FE37}"/>
                  </a:ext>
                </a:extLst>
              </p:cNvPr>
              <p:cNvSpPr txBox="1"/>
              <p:nvPr/>
            </p:nvSpPr>
            <p:spPr>
              <a:xfrm>
                <a:off x="5404939" y="7138512"/>
                <a:ext cx="67147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1007029" rtl="0" eaLnBrk="1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300"/>
                  </a:spcAft>
                  <a:buClrTx/>
                  <a:buFontTx/>
                  <a:buNone/>
                  <a:defRPr/>
                </a:pPr>
                <a:r>
                  <a:rPr kumimoji="0" lang="en-US" altLang="ko-KR" sz="2800" b="1" i="0" u="none" strike="noStrike" kern="100" cap="none" spc="-120" normalizeH="0" baseline="0" dirty="0">
                    <a:ln w="9525"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chemeClr val="bg2">
                        <a:lumMod val="10000"/>
                      </a:schemeClr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 </a:t>
                </a:r>
              </a:p>
            </p:txBody>
          </p:sp>
          <p:sp>
            <p:nvSpPr>
              <p:cNvPr id="111" name="직사각형 110">
                <a:extLst>
                  <a:ext uri="{FF2B5EF4-FFF2-40B4-BE49-F238E27FC236}">
                    <a16:creationId xmlns:a16="http://schemas.microsoft.com/office/drawing/2014/main" id="{54B6D150-9BE0-7BAE-BD63-DD298E5F7BEF}"/>
                  </a:ext>
                </a:extLst>
              </p:cNvPr>
              <p:cNvSpPr/>
              <p:nvPr/>
            </p:nvSpPr>
            <p:spPr>
              <a:xfrm>
                <a:off x="5094474" y="6762792"/>
                <a:ext cx="3420000" cy="18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DF57C9E6-D85B-B5CF-23CF-D1D04CB745DB}"/>
                  </a:ext>
                </a:extLst>
              </p:cNvPr>
              <p:cNvSpPr txBox="1"/>
              <p:nvPr/>
            </p:nvSpPr>
            <p:spPr>
              <a:xfrm>
                <a:off x="6677075" y="5999365"/>
                <a:ext cx="44755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000" b="1" dirty="0"/>
                  <a:t>TP</a:t>
                </a:r>
                <a:endParaRPr lang="ko-KR" altLang="en-US" sz="2000" b="1" dirty="0"/>
              </a:p>
            </p:txBody>
          </p:sp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24C0B07C-5997-F448-3B46-F205E7A25DF3}"/>
                  </a:ext>
                </a:extLst>
              </p:cNvPr>
              <p:cNvSpPr txBox="1"/>
              <p:nvPr/>
            </p:nvSpPr>
            <p:spPr>
              <a:xfrm>
                <a:off x="5232180" y="7142365"/>
                <a:ext cx="50278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000" b="1" dirty="0"/>
                  <a:t>TP</a:t>
                </a:r>
                <a:endParaRPr lang="ko-KR" altLang="en-US" sz="2400" b="1" dirty="0"/>
              </a:p>
            </p:txBody>
          </p:sp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8D422DC6-B66F-268B-A7B6-EF59B00687B3}"/>
                  </a:ext>
                </a:extLst>
              </p:cNvPr>
              <p:cNvSpPr txBox="1"/>
              <p:nvPr/>
            </p:nvSpPr>
            <p:spPr>
              <a:xfrm>
                <a:off x="6461259" y="7138512"/>
                <a:ext cx="48675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000" b="1" dirty="0"/>
                  <a:t>FP</a:t>
                </a:r>
                <a:endParaRPr lang="ko-KR" altLang="en-US" sz="2000" b="1" dirty="0"/>
              </a:p>
            </p:txBody>
          </p:sp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E2ED741E-CBC2-330C-5831-CC4B5E6C9375}"/>
                  </a:ext>
                </a:extLst>
              </p:cNvPr>
              <p:cNvSpPr txBox="1"/>
              <p:nvPr/>
            </p:nvSpPr>
            <p:spPr>
              <a:xfrm>
                <a:off x="7938050" y="7138510"/>
                <a:ext cx="470000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000" b="1" dirty="0"/>
                  <a:t>FN</a:t>
                </a:r>
                <a:endParaRPr lang="ko-KR" altLang="en-US" sz="2000" b="1" dirty="0"/>
              </a:p>
            </p:txBody>
          </p:sp>
        </p:grp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7BBD8824-1AB5-B6B1-231A-105934675C7D}"/>
                </a:ext>
              </a:extLst>
            </p:cNvPr>
            <p:cNvSpPr txBox="1"/>
            <p:nvPr/>
          </p:nvSpPr>
          <p:spPr>
            <a:xfrm>
              <a:off x="2369977" y="1714500"/>
              <a:ext cx="6140987" cy="131702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1007029" rtl="0" eaLnBrk="1" latinLnBrk="0" hangingPunct="1">
                <a:lnSpc>
                  <a:spcPct val="150000"/>
                </a:lnSpc>
                <a:spcBef>
                  <a:spcPct val="0"/>
                </a:spcBef>
                <a:spcAft>
                  <a:spcPts val="300"/>
                </a:spcAft>
                <a:buClrTx/>
                <a:buFontTx/>
                <a:buNone/>
                <a:defRPr/>
              </a:pPr>
              <a:r>
                <a:rPr kumimoji="0" lang="en-US" altLang="ko-KR" sz="3000" b="1" i="0" u="none" strike="noStrike" kern="100" cap="none" spc="-120" normalizeH="0" baseline="0" dirty="0">
                  <a:ln w="9525"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bg2">
                      <a:lumMod val="10000"/>
                    </a:schemeClr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Focal Tversky Loss</a:t>
              </a:r>
            </a:p>
            <a:p>
              <a:pPr algn="ctr" defTabSz="1007029">
                <a:lnSpc>
                  <a:spcPct val="150000"/>
                </a:lnSpc>
                <a:spcBef>
                  <a:spcPct val="0"/>
                </a:spcBef>
                <a:spcAft>
                  <a:spcPts val="300"/>
                </a:spcAft>
                <a:defRPr/>
              </a:pPr>
              <a:r>
                <a:rPr lang="en-US" altLang="ko-KR" sz="2400" b="1" kern="100" spc="-120" dirty="0">
                  <a:ln w="9525"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bg2">
                      <a:lumMod val="10000"/>
                    </a:schemeClr>
                  </a:solidFill>
                  <a:latin typeface="+mn-ea"/>
                </a:rPr>
                <a:t>: FP/FN </a:t>
              </a:r>
              <a:r>
                <a:rPr lang="ko-KR" altLang="en-US" sz="2400" dirty="0"/>
                <a:t>에 가중치 조절 </a:t>
              </a:r>
              <a:r>
                <a:rPr lang="en-US" altLang="ko-KR" sz="2400" dirty="0"/>
                <a:t>+ </a:t>
              </a:r>
              <a:r>
                <a:rPr lang="ko-KR" altLang="en-US" sz="2400" dirty="0"/>
                <a:t>낮은 예측에 집중</a:t>
              </a:r>
              <a:endParaRPr lang="en-US" altLang="ko-KR" sz="2400" b="1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" name="직사각형 5">
                  <a:extLst>
                    <a:ext uri="{FF2B5EF4-FFF2-40B4-BE49-F238E27FC236}">
                      <a16:creationId xmlns:a16="http://schemas.microsoft.com/office/drawing/2014/main" id="{E093DABD-344A-482D-86D0-953047A77825}"/>
                    </a:ext>
                  </a:extLst>
                </p:cNvPr>
                <p:cNvSpPr/>
                <p:nvPr/>
              </p:nvSpPr>
              <p:spPr>
                <a:xfrm>
                  <a:off x="2677736" y="6423796"/>
                  <a:ext cx="5094664" cy="64633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altLang="ko-KR" sz="3600" dirty="0"/>
                          <m:t>( 1 −                                     )</m:t>
                        </m:r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>
            <p:sp>
              <p:nvSpPr>
                <p:cNvPr id="6" name="직사각형 5">
                  <a:extLst>
                    <a:ext uri="{FF2B5EF4-FFF2-40B4-BE49-F238E27FC236}">
                      <a16:creationId xmlns:a16="http://schemas.microsoft.com/office/drawing/2014/main" id="{E093DABD-344A-482D-86D0-953047A7782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77736" y="6423796"/>
                  <a:ext cx="5094664" cy="646331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165501D2-E8E0-4FDB-B720-6A1A4E36EB5E}"/>
                    </a:ext>
                  </a:extLst>
                </p:cNvPr>
                <p:cNvSpPr txBox="1"/>
                <p:nvPr/>
              </p:nvSpPr>
              <p:spPr>
                <a:xfrm>
                  <a:off x="7547584" y="6328207"/>
                  <a:ext cx="239103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sz="2400" i="1" smtClean="0">
                            <a:latin typeface="Cambria Math" panose="02040503050406030204" pitchFamily="18" charset="0"/>
                          </a:rPr>
                          <m:t>𝛾</m:t>
                        </m:r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165501D2-E8E0-4FDB-B720-6A1A4E36EB5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47584" y="6328207"/>
                  <a:ext cx="239103" cy="369332"/>
                </a:xfrm>
                <a:prstGeom prst="rect">
                  <a:avLst/>
                </a:prstGeom>
                <a:blipFill>
                  <a:blip r:embed="rId15"/>
                  <a:stretch>
                    <a:fillRect l="-28205" r="-28205" b="-2333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2" name="Picture 4">
            <a:extLst>
              <a:ext uri="{FF2B5EF4-FFF2-40B4-BE49-F238E27FC236}">
                <a16:creationId xmlns:a16="http://schemas.microsoft.com/office/drawing/2014/main" id="{BAEBDF71-DF73-F6B3-48E8-B850BA4E1ABB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17600" y="368300"/>
            <a:ext cx="2832100" cy="1498600"/>
          </a:xfrm>
          <a:prstGeom prst="rect">
            <a:avLst/>
          </a:prstGeom>
        </p:spPr>
      </p:pic>
      <p:sp>
        <p:nvSpPr>
          <p:cNvPr id="13" name="TextBox 5">
            <a:extLst>
              <a:ext uri="{FF2B5EF4-FFF2-40B4-BE49-F238E27FC236}">
                <a16:creationId xmlns:a16="http://schemas.microsoft.com/office/drawing/2014/main" id="{52FDD15B-147B-6D66-6E56-DE4460ED7852}"/>
              </a:ext>
            </a:extLst>
          </p:cNvPr>
          <p:cNvSpPr txBox="1"/>
          <p:nvPr/>
        </p:nvSpPr>
        <p:spPr>
          <a:xfrm>
            <a:off x="1511300" y="723900"/>
            <a:ext cx="2044700" cy="647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07899"/>
              </a:lnSpc>
            </a:pPr>
            <a:r>
              <a:rPr lang="en-US" sz="2400" b="1" spc="100" dirty="0">
                <a:solidFill>
                  <a:srgbClr val="FFFFFF"/>
                </a:solidFill>
                <a:latin typeface="Pretendard Medium"/>
              </a:rPr>
              <a:t>Model &amp; Loss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F1EA21D-13EC-40E4-A994-7302F3C56EB9}"/>
              </a:ext>
            </a:extLst>
          </p:cNvPr>
          <p:cNvSpPr/>
          <p:nvPr/>
        </p:nvSpPr>
        <p:spPr>
          <a:xfrm>
            <a:off x="567809" y="9032155"/>
            <a:ext cx="9144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 err="1"/>
              <a:t>N</a:t>
            </a:r>
            <a:r>
              <a:rPr lang="ko-KR" altLang="en-US" dirty="0"/>
              <a:t>. </a:t>
            </a:r>
            <a:r>
              <a:rPr lang="ko-KR" altLang="en-US" dirty="0" err="1"/>
              <a:t>Abraham</a:t>
            </a:r>
            <a:r>
              <a:rPr lang="ko-KR" altLang="en-US" dirty="0"/>
              <a:t> and </a:t>
            </a:r>
            <a:r>
              <a:rPr lang="ko-KR" altLang="en-US" dirty="0" err="1"/>
              <a:t>N</a:t>
            </a:r>
            <a:r>
              <a:rPr lang="ko-KR" altLang="en-US" dirty="0"/>
              <a:t>. </a:t>
            </a:r>
            <a:r>
              <a:rPr lang="ko-KR" altLang="en-US" dirty="0" err="1"/>
              <a:t>M</a:t>
            </a:r>
            <a:r>
              <a:rPr lang="ko-KR" altLang="en-US" dirty="0"/>
              <a:t>. </a:t>
            </a:r>
            <a:r>
              <a:rPr lang="ko-KR" altLang="en-US" dirty="0" err="1"/>
              <a:t>Khan</a:t>
            </a:r>
            <a:r>
              <a:rPr lang="ko-KR" altLang="en-US" dirty="0"/>
              <a:t>, “</a:t>
            </a:r>
            <a:r>
              <a:rPr lang="ko-KR" altLang="en-US" dirty="0" err="1"/>
              <a:t>A</a:t>
            </a:r>
            <a:r>
              <a:rPr lang="ko-KR" altLang="en-US" dirty="0"/>
              <a:t> </a:t>
            </a:r>
            <a:r>
              <a:rPr lang="ko-KR" altLang="en-US" dirty="0" err="1"/>
              <a:t>Novel</a:t>
            </a:r>
            <a:r>
              <a:rPr lang="ko-KR" altLang="en-US" dirty="0"/>
              <a:t> </a:t>
            </a:r>
            <a:r>
              <a:rPr lang="ko-KR" altLang="en-US" dirty="0" err="1"/>
              <a:t>Focal</a:t>
            </a:r>
            <a:r>
              <a:rPr lang="ko-KR" altLang="en-US" dirty="0"/>
              <a:t> </a:t>
            </a:r>
            <a:r>
              <a:rPr lang="ko-KR" altLang="en-US" dirty="0" err="1"/>
              <a:t>Tversky</a:t>
            </a:r>
            <a:r>
              <a:rPr lang="ko-KR" altLang="en-US" dirty="0"/>
              <a:t> </a:t>
            </a:r>
            <a:r>
              <a:rPr lang="ko-KR" altLang="en-US" dirty="0" err="1"/>
              <a:t>Loss</a:t>
            </a:r>
            <a:r>
              <a:rPr lang="ko-KR" altLang="en-US" dirty="0"/>
              <a:t> </a:t>
            </a:r>
            <a:r>
              <a:rPr lang="ko-KR" altLang="en-US" dirty="0" err="1"/>
              <a:t>Function</a:t>
            </a:r>
            <a:r>
              <a:rPr lang="ko-KR" altLang="en-US" dirty="0"/>
              <a:t> </a:t>
            </a:r>
            <a:r>
              <a:rPr lang="ko-KR" altLang="en-US" dirty="0" err="1"/>
              <a:t>with</a:t>
            </a:r>
            <a:r>
              <a:rPr lang="ko-KR" altLang="en-US" dirty="0"/>
              <a:t> </a:t>
            </a:r>
            <a:r>
              <a:rPr lang="ko-KR" altLang="en-US" dirty="0" err="1"/>
              <a:t>Improved</a:t>
            </a:r>
            <a:r>
              <a:rPr lang="ko-KR" altLang="en-US" dirty="0"/>
              <a:t> </a:t>
            </a:r>
            <a:r>
              <a:rPr lang="ko-KR" altLang="en-US" dirty="0" err="1"/>
              <a:t>Attention</a:t>
            </a:r>
            <a:r>
              <a:rPr lang="ko-KR" altLang="en-US" dirty="0"/>
              <a:t> </a:t>
            </a:r>
            <a:r>
              <a:rPr lang="ko-KR" altLang="en-US" dirty="0" err="1"/>
              <a:t>U</a:t>
            </a:r>
            <a:r>
              <a:rPr lang="ko-KR" altLang="en-US" dirty="0"/>
              <a:t>‑Net </a:t>
            </a:r>
            <a:r>
              <a:rPr lang="ko-KR" altLang="en-US" dirty="0" err="1"/>
              <a:t>for</a:t>
            </a:r>
            <a:r>
              <a:rPr lang="ko-KR" altLang="en-US" dirty="0"/>
              <a:t> </a:t>
            </a:r>
            <a:r>
              <a:rPr lang="ko-KR" altLang="en-US" dirty="0" err="1"/>
              <a:t>Lesion</a:t>
            </a:r>
            <a:r>
              <a:rPr lang="ko-KR" altLang="en-US" dirty="0"/>
              <a:t> </a:t>
            </a:r>
            <a:r>
              <a:rPr lang="ko-KR" altLang="en-US" dirty="0" err="1"/>
              <a:t>Segmentation</a:t>
            </a:r>
            <a:r>
              <a:rPr lang="ko-KR" altLang="en-US" dirty="0"/>
              <a:t>,” </a:t>
            </a:r>
            <a:r>
              <a:rPr lang="ko-KR" altLang="en-US" dirty="0" err="1"/>
              <a:t>Proc</a:t>
            </a:r>
            <a:r>
              <a:rPr lang="ko-KR" altLang="en-US" dirty="0"/>
              <a:t>. IEEE ISBI, </a:t>
            </a:r>
            <a:r>
              <a:rPr lang="ko-KR" altLang="en-US" dirty="0" err="1"/>
              <a:t>Venice</a:t>
            </a:r>
            <a:r>
              <a:rPr lang="ko-KR" altLang="en-US" dirty="0"/>
              <a:t>, </a:t>
            </a:r>
            <a:r>
              <a:rPr lang="ko-KR" altLang="en-US" dirty="0" err="1"/>
              <a:t>Italy</a:t>
            </a:r>
            <a:r>
              <a:rPr lang="ko-KR" altLang="en-US" dirty="0"/>
              <a:t>, 8–11 </a:t>
            </a:r>
            <a:r>
              <a:rPr lang="ko-KR" altLang="en-US" dirty="0" err="1"/>
              <a:t>Apr</a:t>
            </a:r>
            <a:r>
              <a:rPr lang="ko-KR" altLang="en-US" dirty="0"/>
              <a:t>. 2019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3E4C7A0-5989-4290-9058-73BB86FCAF91}"/>
              </a:ext>
            </a:extLst>
          </p:cNvPr>
          <p:cNvSpPr/>
          <p:nvPr/>
        </p:nvSpPr>
        <p:spPr>
          <a:xfrm>
            <a:off x="9261427" y="9032155"/>
            <a:ext cx="839792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altLang="ko-KR" dirty="0"/>
              <a:t>A. Y. Zhang et al., “Surface Loss for 3D Image Segmentation,” Medical Image Analysis, vol. 59, pp. 101567, 2019.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76535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F56680-BB0D-83BC-688E-5D188D28BE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071FDD6-F5CE-8375-8530-2CFF018FDB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0" y="5143500"/>
            <a:ext cx="18300700" cy="51689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4F8EEB31-4C13-FEE8-C791-A8163589A7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00" y="2057400"/>
            <a:ext cx="17043400" cy="6172200"/>
          </a:xfrm>
          <a:prstGeom prst="rect">
            <a:avLst/>
          </a:prstGeom>
        </p:spPr>
      </p:pic>
      <p:sp>
        <p:nvSpPr>
          <p:cNvPr id="14" name="TextBox 14">
            <a:extLst>
              <a:ext uri="{FF2B5EF4-FFF2-40B4-BE49-F238E27FC236}">
                <a16:creationId xmlns:a16="http://schemas.microsoft.com/office/drawing/2014/main" id="{B2C32732-0323-1CE0-BF71-06A27D8D273D}"/>
              </a:ext>
            </a:extLst>
          </p:cNvPr>
          <p:cNvSpPr txBox="1"/>
          <p:nvPr/>
        </p:nvSpPr>
        <p:spPr>
          <a:xfrm>
            <a:off x="1231900" y="3784600"/>
            <a:ext cx="3721100" cy="977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5500" b="1" i="0" u="none" strike="noStrike" dirty="0">
                <a:solidFill>
                  <a:srgbClr val="00074E"/>
                </a:solidFill>
                <a:latin typeface="Pretendard SemiBold"/>
              </a:rPr>
              <a:t>PART 4.</a:t>
            </a: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82323D62-3CE2-BA7B-7888-647311C1D3A6}"/>
              </a:ext>
            </a:extLst>
          </p:cNvPr>
          <p:cNvSpPr txBox="1"/>
          <p:nvPr/>
        </p:nvSpPr>
        <p:spPr>
          <a:xfrm>
            <a:off x="4876800" y="3784600"/>
            <a:ext cx="8001000" cy="2057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107899"/>
              </a:lnSpc>
            </a:pPr>
            <a:r>
              <a:rPr lang="en-US" altLang="ko-KR" sz="6000" b="1" dirty="0">
                <a:solidFill>
                  <a:srgbClr val="00074E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Results</a:t>
            </a:r>
            <a:endParaRPr lang="en-US" sz="6000" b="0" i="0" u="none" strike="noStrike" dirty="0">
              <a:solidFill>
                <a:srgbClr val="00074E"/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sp>
        <p:nvSpPr>
          <p:cNvPr id="4" name="TextBox 8">
            <a:extLst>
              <a:ext uri="{FF2B5EF4-FFF2-40B4-BE49-F238E27FC236}">
                <a16:creationId xmlns:a16="http://schemas.microsoft.com/office/drawing/2014/main" id="{64FDB653-6FDD-99F0-2DDC-039B9283B406}"/>
              </a:ext>
            </a:extLst>
          </p:cNvPr>
          <p:cNvSpPr txBox="1"/>
          <p:nvPr/>
        </p:nvSpPr>
        <p:spPr>
          <a:xfrm>
            <a:off x="16040100" y="7986486"/>
            <a:ext cx="1651000" cy="266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07899"/>
              </a:lnSpc>
            </a:pPr>
            <a:r>
              <a:rPr lang="ko-KR" altLang="en-US" sz="1600" b="1" spc="100" dirty="0">
                <a:solidFill>
                  <a:srgbClr val="FFFFFF"/>
                </a:solidFill>
                <a:latin typeface="+mj-ea"/>
                <a:ea typeface="+mj-ea"/>
              </a:rPr>
              <a:t>한국 </a:t>
            </a:r>
            <a:r>
              <a:rPr lang="en-US" altLang="ko-KR" sz="1600" b="1" spc="100" dirty="0">
                <a:solidFill>
                  <a:srgbClr val="FFFFFF"/>
                </a:solidFill>
                <a:latin typeface="+mj-ea"/>
                <a:ea typeface="+mj-ea"/>
              </a:rPr>
              <a:t>IT </a:t>
            </a:r>
            <a:r>
              <a:rPr lang="ko-KR" altLang="en-US" sz="1600" b="1" spc="100" dirty="0">
                <a:solidFill>
                  <a:srgbClr val="FFFFFF"/>
                </a:solidFill>
                <a:latin typeface="+mj-ea"/>
                <a:ea typeface="+mj-ea"/>
              </a:rPr>
              <a:t>교육원</a:t>
            </a:r>
            <a:endParaRPr lang="en-US" sz="1600" b="1" i="0" u="none" strike="noStrike" spc="100" dirty="0">
              <a:solidFill>
                <a:srgbClr val="FFFFFF"/>
              </a:solidFill>
              <a:latin typeface="+mj-ea"/>
              <a:ea typeface="+mj-ea"/>
            </a:endParaRPr>
          </a:p>
        </p:txBody>
      </p:sp>
      <p:pic>
        <p:nvPicPr>
          <p:cNvPr id="5" name="Picture 2" descr="한국IT교육원 (@hankookit) / X">
            <a:extLst>
              <a:ext uri="{FF2B5EF4-FFF2-40B4-BE49-F238E27FC236}">
                <a16:creationId xmlns:a16="http://schemas.microsoft.com/office/drawing/2014/main" id="{949D794A-6052-83B2-EF34-9D9B28495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78" b="89778" l="3556" r="96889">
                        <a14:foregroundMark x1="6222" y1="74667" x2="6222" y2="74667"/>
                        <a14:foregroundMark x1="48444" y1="19111" x2="48444" y2="19111"/>
                        <a14:foregroundMark x1="92889" y1="87556" x2="92889" y2="87556"/>
                        <a14:foregroundMark x1="4444" y1="74667" x2="4444" y2="74667"/>
                        <a14:foregroundMark x1="3556" y1="75111" x2="3556" y2="75111"/>
                        <a14:foregroundMark x1="96889" y1="89778" x2="96889" y2="897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51275" y="7088963"/>
            <a:ext cx="897523" cy="897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66375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-12700" y="5143500"/>
            <a:ext cx="18300700" cy="51689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22300" y="525822"/>
            <a:ext cx="17043400" cy="91567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3355914" y="965200"/>
            <a:ext cx="10820400" cy="9779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99600"/>
              </a:lnSpc>
              <a:defRPr/>
            </a:pPr>
            <a:r>
              <a:rPr lang="en-US" altLang="ko-KR" sz="5500" b="1" dirty="0">
                <a:solidFill>
                  <a:srgbClr val="00074E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Loss </a:t>
            </a:r>
            <a:r>
              <a:rPr lang="ko-KR" altLang="en-US" sz="5500" b="1" dirty="0">
                <a:solidFill>
                  <a:srgbClr val="00074E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실험 결과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9B4F6526-CE8F-9013-00AD-439E0F9DF3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7600" y="419100"/>
            <a:ext cx="2832100" cy="1498600"/>
          </a:xfrm>
          <a:prstGeom prst="rect">
            <a:avLst/>
          </a:prstGeom>
        </p:spPr>
      </p:pic>
      <p:sp>
        <p:nvSpPr>
          <p:cNvPr id="8" name="TextBox 5">
            <a:extLst>
              <a:ext uri="{FF2B5EF4-FFF2-40B4-BE49-F238E27FC236}">
                <a16:creationId xmlns:a16="http://schemas.microsoft.com/office/drawing/2014/main" id="{A4E85765-FEC4-6059-F345-9AF3CA5D5727}"/>
              </a:ext>
            </a:extLst>
          </p:cNvPr>
          <p:cNvSpPr txBox="1"/>
          <p:nvPr/>
        </p:nvSpPr>
        <p:spPr>
          <a:xfrm>
            <a:off x="1219200" y="762000"/>
            <a:ext cx="2603500" cy="647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algn="ctr">
              <a:lnSpc>
                <a:spcPct val="107899"/>
              </a:lnSpc>
            </a:pPr>
            <a:r>
              <a:rPr lang="en-US" altLang="ko-KR" sz="2800" b="1" dirty="0">
                <a:solidFill>
                  <a:schemeClr val="bg1"/>
                </a:solidFill>
                <a:latin typeface="+mj-ea"/>
                <a:ea typeface="+mj-ea"/>
              </a:rPr>
              <a:t>Results</a:t>
            </a:r>
            <a:endParaRPr lang="ko-KR" altLang="ko-KR" sz="2800" b="1" i="0" u="none" strike="noStrike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DA78B7-B7B2-1E71-4DEC-6D6467F009CF}"/>
              </a:ext>
            </a:extLst>
          </p:cNvPr>
          <p:cNvSpPr txBox="1"/>
          <p:nvPr/>
        </p:nvSpPr>
        <p:spPr>
          <a:xfrm>
            <a:off x="8766114" y="9855805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- 11 -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B580C47C-FE85-BE45-7A90-EC046EE2ED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4281189"/>
              </p:ext>
            </p:extLst>
          </p:nvPr>
        </p:nvGraphicFramePr>
        <p:xfrm>
          <a:off x="3355914" y="2957426"/>
          <a:ext cx="11475310" cy="5285479"/>
        </p:xfrm>
        <a:graphic>
          <a:graphicData uri="http://schemas.openxmlformats.org/drawingml/2006/table">
            <a:tbl>
              <a:tblPr>
                <a:gradFill rotWithShape="1">
                  <a:gsLst>
                    <a:gs pos="0">
                      <a:srgbClr val="18BDF5">
                        <a:lumMod val="110000"/>
                        <a:satMod val="105000"/>
                        <a:tint val="67000"/>
                      </a:srgbClr>
                    </a:gs>
                    <a:gs pos="50000">
                      <a:srgbClr val="18BDF5">
                        <a:lumMod val="105000"/>
                        <a:satMod val="103000"/>
                        <a:tint val="73000"/>
                      </a:srgbClr>
                    </a:gs>
                    <a:gs pos="100000">
                      <a:srgbClr val="18BDF5">
                        <a:lumMod val="105000"/>
                        <a:satMod val="109000"/>
                        <a:tint val="81000"/>
                      </a:srgbClr>
                    </a:gs>
                  </a:gsLst>
                  <a:lin ang="5400000" scaled="0"/>
                </a:gradFill>
                <a:effectLst/>
              </a:tblPr>
              <a:tblGrid>
                <a:gridCol w="1301426">
                  <a:extLst>
                    <a:ext uri="{9D8B030D-6E8A-4147-A177-3AD203B41FA5}">
                      <a16:colId xmlns:a16="http://schemas.microsoft.com/office/drawing/2014/main" val="1146330584"/>
                    </a:ext>
                  </a:extLst>
                </a:gridCol>
                <a:gridCol w="2873141">
                  <a:extLst>
                    <a:ext uri="{9D8B030D-6E8A-4147-A177-3AD203B41FA5}">
                      <a16:colId xmlns:a16="http://schemas.microsoft.com/office/drawing/2014/main" val="1260221126"/>
                    </a:ext>
                  </a:extLst>
                </a:gridCol>
                <a:gridCol w="2309225">
                  <a:extLst>
                    <a:ext uri="{9D8B030D-6E8A-4147-A177-3AD203B41FA5}">
                      <a16:colId xmlns:a16="http://schemas.microsoft.com/office/drawing/2014/main" val="1317058720"/>
                    </a:ext>
                  </a:extLst>
                </a:gridCol>
                <a:gridCol w="2309225">
                  <a:extLst>
                    <a:ext uri="{9D8B030D-6E8A-4147-A177-3AD203B41FA5}">
                      <a16:colId xmlns:a16="http://schemas.microsoft.com/office/drawing/2014/main" val="795589068"/>
                    </a:ext>
                  </a:extLst>
                </a:gridCol>
                <a:gridCol w="2682293">
                  <a:extLst>
                    <a:ext uri="{9D8B030D-6E8A-4147-A177-3AD203B41FA5}">
                      <a16:colId xmlns:a16="http://schemas.microsoft.com/office/drawing/2014/main" val="4166025064"/>
                    </a:ext>
                  </a:extLst>
                </a:gridCol>
              </a:tblGrid>
              <a:tr h="537421"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2000" b="1" kern="1200" spc="-120" baseline="0" dirty="0">
                          <a:ln w="9525">
                            <a:solidFill>
                              <a:srgbClr val="4A66AC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Loss </a:t>
                      </a:r>
                      <a:r>
                        <a:rPr lang="ko-KR" altLang="en-US" sz="2000" b="1" kern="1200" spc="-120" baseline="0" dirty="0">
                          <a:ln w="9525">
                            <a:solidFill>
                              <a:srgbClr val="4A66AC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조합</a:t>
                      </a:r>
                      <a:endParaRPr lang="ko-KR" altLang="en-US" sz="2000" b="1" kern="1200" spc="-120" baseline="0" dirty="0">
                        <a:solidFill>
                          <a:schemeClr val="bg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72000" marR="72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A5BA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kern="1200" spc="-120" baseline="0" dirty="0">
                          <a:ln w="9525">
                            <a:solidFill>
                              <a:srgbClr val="4A66AC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종양 크기별 성능</a:t>
                      </a:r>
                      <a:endParaRPr lang="ko-KR" altLang="en-US" sz="2000" b="1" kern="1200" spc="-120" baseline="0" dirty="0">
                        <a:solidFill>
                          <a:schemeClr val="bg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72000" marR="72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A5BA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2000" b="1" kern="1200" spc="-120" baseline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DSC</a:t>
                      </a:r>
                      <a:endParaRPr lang="ko-KR" altLang="en-US" sz="2000" b="1" kern="1200" spc="-120" baseline="0" dirty="0">
                        <a:solidFill>
                          <a:schemeClr val="bg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72000" marR="72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A5BA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6121346"/>
                  </a:ext>
                </a:extLst>
              </a:tr>
              <a:tr h="791343">
                <a:tc rowSpan="6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ctr" defTabSz="1007029" rtl="0" eaLnBrk="1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ts val="30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2400" b="0" dirty="0">
                          <a:effectLst/>
                          <a:latin typeface="+mn-ea"/>
                          <a:ea typeface="+mn-ea"/>
                        </a:rPr>
                        <a:t>BCE</a:t>
                      </a:r>
                    </a:p>
                  </a:txBody>
                  <a:tcPr marL="72000" marR="72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F2FD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ctr" defTabSz="1007029" rtl="0" eaLnBrk="1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ts val="30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2400" b="0" dirty="0">
                          <a:effectLst/>
                          <a:latin typeface="+mn-ea"/>
                          <a:ea typeface="+mn-ea"/>
                        </a:rPr>
                        <a:t>+ DSC</a:t>
                      </a:r>
                    </a:p>
                  </a:txBody>
                  <a:tcPr marL="72000" marR="72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F2F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ctr" defTabSz="1007029" rtl="0" eaLnBrk="1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ts val="300"/>
                        </a:spcAft>
                        <a:buClrTx/>
                        <a:buFont typeface="Arial"/>
                        <a:buNone/>
                        <a:defRPr/>
                      </a:pPr>
                      <a:r>
                        <a:rPr lang="en-US" altLang="ko-KR" sz="2000" b="0" i="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Large</a:t>
                      </a:r>
                      <a:endParaRPr sz="2000" b="1" dirty="0">
                        <a:latin typeface="+mn-ea"/>
                        <a:ea typeface="+mn-ea"/>
                      </a:endParaRPr>
                    </a:p>
                  </a:txBody>
                  <a:tcPr marL="72000" marR="72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07029" rtl="0" eaLnBrk="1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ts val="300"/>
                        </a:spcAft>
                        <a:buClrTx/>
                        <a:buFont typeface="Arial"/>
                        <a:buNone/>
                        <a:defRPr/>
                      </a:pPr>
                      <a:r>
                        <a:rPr lang="en-US" sz="2000" b="0" dirty="0">
                          <a:latin typeface="+mn-ea"/>
                          <a:ea typeface="+mn-ea"/>
                        </a:rPr>
                        <a:t>0.9299</a:t>
                      </a:r>
                      <a:endParaRPr sz="2000" b="0" dirty="0">
                        <a:latin typeface="+mn-ea"/>
                        <a:ea typeface="+mn-ea"/>
                      </a:endParaRPr>
                    </a:p>
                  </a:txBody>
                  <a:tcPr marL="72000" marR="72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CC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ctr" defTabSz="1007029" rtl="0" eaLnBrk="1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ts val="300"/>
                        </a:spcAft>
                        <a:buClrTx/>
                        <a:buFont typeface="Arial"/>
                        <a:buNone/>
                        <a:defRPr/>
                      </a:pPr>
                      <a:r>
                        <a:rPr lang="en-US" altLang="ko-KR" sz="2400" b="1" kern="100" spc="-120" baseline="0" dirty="0">
                          <a:ln w="9525"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0.7788</a:t>
                      </a:r>
                    </a:p>
                  </a:txBody>
                  <a:tcPr marL="72000" marR="72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4647832"/>
                  </a:ext>
                </a:extLst>
              </a:tr>
              <a:tr h="79134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007029" rtl="0" eaLnBrk="1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ts val="300"/>
                        </a:spcAft>
                        <a:buClrTx/>
                        <a:buFont typeface="Arial"/>
                        <a:buNone/>
                        <a:defRPr/>
                      </a:pPr>
                      <a:r>
                        <a:rPr lang="en-US" altLang="ko-KR" sz="2000" b="0" i="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Medium</a:t>
                      </a:r>
                      <a:endParaRPr sz="2000" b="1" dirty="0">
                        <a:latin typeface="+mn-ea"/>
                        <a:ea typeface="+mn-ea"/>
                      </a:endParaRPr>
                    </a:p>
                  </a:txBody>
                  <a:tcPr marL="72000" marR="72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07029" rtl="0" eaLnBrk="1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ts val="300"/>
                        </a:spcAft>
                        <a:buClrTx/>
                        <a:buFont typeface="Arial"/>
                        <a:buNone/>
                        <a:defRPr/>
                      </a:pPr>
                      <a:r>
                        <a:rPr lang="en-US" sz="2000" b="0" dirty="0">
                          <a:latin typeface="+mn-ea"/>
                          <a:ea typeface="+mn-ea"/>
                        </a:rPr>
                        <a:t>0.7544</a:t>
                      </a:r>
                      <a:endParaRPr sz="2000" b="0" dirty="0">
                        <a:latin typeface="+mn-ea"/>
                        <a:ea typeface="+mn-ea"/>
                      </a:endParaRPr>
                    </a:p>
                  </a:txBody>
                  <a:tcPr marL="72000" marR="72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5746488"/>
                  </a:ext>
                </a:extLst>
              </a:tr>
              <a:tr h="79134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007029" rtl="0" eaLnBrk="1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ts val="300"/>
                        </a:spcAft>
                        <a:buClrTx/>
                        <a:buFont typeface="Arial"/>
                        <a:buNone/>
                        <a:defRPr/>
                      </a:pPr>
                      <a:r>
                        <a:rPr lang="en-US" altLang="ko-KR" sz="2000" b="0" i="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Small</a:t>
                      </a:r>
                      <a:endParaRPr sz="2000" b="1" dirty="0">
                        <a:latin typeface="+mn-ea"/>
                        <a:ea typeface="+mn-ea"/>
                      </a:endParaRPr>
                    </a:p>
                  </a:txBody>
                  <a:tcPr marL="72000" marR="72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07029" rtl="0" eaLnBrk="1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ts val="300"/>
                        </a:spcAft>
                        <a:buClrTx/>
                        <a:buFont typeface="Arial"/>
                        <a:buNone/>
                        <a:defRPr/>
                      </a:pPr>
                      <a:r>
                        <a:rPr lang="en-US" sz="2000" b="0" dirty="0">
                          <a:latin typeface="+mn-ea"/>
                          <a:ea typeface="+mn-ea"/>
                        </a:rPr>
                        <a:t>0.6522</a:t>
                      </a:r>
                      <a:endParaRPr sz="2000" b="0" dirty="0">
                        <a:latin typeface="+mn-ea"/>
                        <a:ea typeface="+mn-ea"/>
                      </a:endParaRPr>
                    </a:p>
                  </a:txBody>
                  <a:tcPr marL="72000" marR="72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FFCC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8911119"/>
                  </a:ext>
                </a:extLst>
              </a:tr>
              <a:tr h="791343">
                <a:tc vMerge="1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ctr" defTabSz="1007029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300"/>
                        </a:spcAft>
                        <a:buClrTx/>
                        <a:buFontTx/>
                        <a:buNone/>
                        <a:defRPr/>
                      </a:pPr>
                      <a:endParaRPr kumimoji="0" lang="ko-KR" altLang="en-US" sz="2000" b="1" i="0" u="none" strike="noStrike" kern="100" cap="none" spc="-120" normalizeH="0" baseline="0" dirty="0"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72000" marR="72000" marT="36000" marB="36000" anchor="ctr">
                    <a:lnL w="6350" cap="flat" cmpd="sng" algn="ctr">
                      <a:noFill/>
                      <a:prstDash val="solid"/>
                      <a:miter/>
                    </a:lnL>
                    <a:lnR w="6350" cap="flat" cmpd="sng" algn="ctr">
                      <a:solidFill>
                        <a:srgbClr val="9FADC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FADC1"/>
                      </a:solidFill>
                      <a:prstDash val="sysDot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F2FD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ctr" defTabSz="1007029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400" b="0" i="0" u="none" strike="noStrike" kern="100" cap="none" spc="-120" normalizeH="0" baseline="0" dirty="0">
                          <a:ln w="9525"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+ </a:t>
                      </a:r>
                      <a:r>
                        <a:rPr kumimoji="0" lang="en-US" altLang="ko-KR" sz="2400" b="0" i="0" u="none" strike="noStrike" kern="100" cap="none" spc="-120" normalizeH="0" baseline="0" dirty="0" err="1">
                          <a:ln w="9525"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FocalTversky</a:t>
                      </a:r>
                      <a:r>
                        <a:rPr kumimoji="0" lang="ko-KR" altLang="en-US" sz="2400" b="0" i="0" u="none" strike="noStrike" kern="100" cap="none" spc="-120" normalizeH="0" baseline="0" dirty="0">
                          <a:ln w="9525"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altLang="ko-KR" sz="2400" b="1" i="0" u="none" strike="noStrike" kern="100" cap="none" spc="-120" normalizeH="0" baseline="0" dirty="0">
                          <a:ln w="9525"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+</a:t>
                      </a:r>
                      <a:r>
                        <a:rPr kumimoji="0" lang="ko-KR" altLang="en-US" sz="2400" b="1" i="0" u="none" strike="noStrike" kern="100" cap="none" spc="-120" normalizeH="0" baseline="0" dirty="0">
                          <a:ln w="9525"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altLang="ko-KR" sz="2400" b="1" i="0" u="none" strike="noStrike" kern="100" cap="none" spc="-120" normalizeH="0" baseline="0" dirty="0">
                          <a:ln w="9525"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surface</a:t>
                      </a:r>
                      <a:endParaRPr kumimoji="0" lang="ko-KR" altLang="en-US" sz="2400" b="1" i="0" u="none" strike="noStrike" kern="100" cap="none" spc="-120" normalizeH="0" baseline="0" dirty="0"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72000" marR="72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F2F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ctr" defTabSz="1007029" rtl="0" eaLnBrk="1" fontAlgn="auto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ts val="300"/>
                        </a:spcAft>
                        <a:buClrTx/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2000" b="0" i="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Large</a:t>
                      </a:r>
                      <a:endParaRPr lang="en-US" altLang="ko-KR" sz="2000" b="1" dirty="0">
                        <a:latin typeface="+mn-ea"/>
                        <a:ea typeface="+mn-ea"/>
                      </a:endParaRPr>
                    </a:p>
                  </a:txBody>
                  <a:tcPr marL="72000" marR="72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07029" rtl="0" eaLnBrk="1" fontAlgn="auto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ts val="300"/>
                        </a:spcAft>
                        <a:buClrTx/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2000" b="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0.9367</a:t>
                      </a:r>
                      <a:endParaRPr lang="ko-KR" altLang="ko-KR" sz="2000" b="0" kern="12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72000" marR="72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CC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ctr" defTabSz="1007029" rtl="0" eaLnBrk="1" fontAlgn="auto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ts val="300"/>
                        </a:spcAft>
                        <a:buClrTx/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2400" b="1" dirty="0">
                          <a:latin typeface="+mn-ea"/>
                          <a:ea typeface="+mn-ea"/>
                        </a:rPr>
                        <a:t>0.7908</a:t>
                      </a:r>
                    </a:p>
                  </a:txBody>
                  <a:tcPr marL="72000" marR="72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7925601"/>
                  </a:ext>
                </a:extLst>
              </a:tr>
              <a:tr h="79134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007029" rtl="0" eaLnBrk="1" fontAlgn="auto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ts val="300"/>
                        </a:spcAft>
                        <a:buClrTx/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2000" b="0" i="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Medium</a:t>
                      </a:r>
                      <a:endParaRPr lang="ko-KR" altLang="ko-KR" sz="2000" b="1" kern="12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72000" marR="72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07029" rtl="0" eaLnBrk="1" fontAlgn="auto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ts val="300"/>
                        </a:spcAft>
                        <a:buClrTx/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2000" b="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0.7557</a:t>
                      </a:r>
                      <a:endParaRPr lang="ko-KR" altLang="ko-KR" sz="2000" b="0" kern="12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72000" marR="72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668509"/>
                  </a:ext>
                </a:extLst>
              </a:tr>
              <a:tr h="79134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007029" rtl="0" eaLnBrk="1" fontAlgn="auto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ts val="300"/>
                        </a:spcAft>
                        <a:buClrTx/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2400" b="1" i="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Small</a:t>
                      </a:r>
                      <a:endParaRPr lang="ko-KR" altLang="ko-KR" sz="2400" b="1" kern="12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72000" marR="72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07029" rtl="0" eaLnBrk="1" fontAlgn="auto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ts val="300"/>
                        </a:spcAft>
                        <a:buClrTx/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2400" b="1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0.6800</a:t>
                      </a:r>
                      <a:endParaRPr lang="ko-KR" altLang="ko-KR" sz="2400" b="1" kern="12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72000" marR="72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FFCC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29151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56541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36005C-97C4-942F-38B5-3D550E8A85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F5AEBC18-BDE2-C8B0-2CFC-993142B48D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-12700" y="5143500"/>
            <a:ext cx="18300700" cy="51689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15CE3715-69E1-009A-AD0F-70077258791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22300" y="525822"/>
            <a:ext cx="17043400" cy="9156700"/>
          </a:xfrm>
          <a:prstGeom prst="rect">
            <a:avLst/>
          </a:prstGeom>
        </p:spPr>
      </p:pic>
      <p:sp>
        <p:nvSpPr>
          <p:cNvPr id="14" name="TextBox 14">
            <a:extLst>
              <a:ext uri="{FF2B5EF4-FFF2-40B4-BE49-F238E27FC236}">
                <a16:creationId xmlns:a16="http://schemas.microsoft.com/office/drawing/2014/main" id="{76446D68-F24D-68B6-E4E1-C19179ABA930}"/>
              </a:ext>
            </a:extLst>
          </p:cNvPr>
          <p:cNvSpPr txBox="1"/>
          <p:nvPr/>
        </p:nvSpPr>
        <p:spPr>
          <a:xfrm>
            <a:off x="3556000" y="431800"/>
            <a:ext cx="10820400" cy="9779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99600"/>
              </a:lnSpc>
              <a:defRPr/>
            </a:pPr>
            <a:r>
              <a:rPr lang="en-US" altLang="ko-KR" sz="5500" b="1" dirty="0">
                <a:solidFill>
                  <a:srgbClr val="00074E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Loss </a:t>
            </a:r>
            <a:r>
              <a:rPr lang="ko-KR" altLang="en-US" sz="5500" b="1" dirty="0">
                <a:solidFill>
                  <a:srgbClr val="00074E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실험 결과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DCD78082-EC1C-9AF4-221E-95E926BBE7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7600" y="419100"/>
            <a:ext cx="2832100" cy="1498600"/>
          </a:xfrm>
          <a:prstGeom prst="rect">
            <a:avLst/>
          </a:prstGeom>
        </p:spPr>
      </p:pic>
      <p:sp>
        <p:nvSpPr>
          <p:cNvPr id="8" name="TextBox 5">
            <a:extLst>
              <a:ext uri="{FF2B5EF4-FFF2-40B4-BE49-F238E27FC236}">
                <a16:creationId xmlns:a16="http://schemas.microsoft.com/office/drawing/2014/main" id="{40229517-2384-ACE5-C924-8FB258F3FB10}"/>
              </a:ext>
            </a:extLst>
          </p:cNvPr>
          <p:cNvSpPr txBox="1"/>
          <p:nvPr/>
        </p:nvSpPr>
        <p:spPr>
          <a:xfrm>
            <a:off x="1219200" y="762000"/>
            <a:ext cx="2603500" cy="647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algn="ctr">
              <a:lnSpc>
                <a:spcPct val="107899"/>
              </a:lnSpc>
            </a:pPr>
            <a:r>
              <a:rPr lang="en-US" altLang="ko-KR" sz="2800" b="1" dirty="0">
                <a:solidFill>
                  <a:schemeClr val="bg1"/>
                </a:solidFill>
                <a:latin typeface="+mj-ea"/>
                <a:ea typeface="+mj-ea"/>
              </a:rPr>
              <a:t>Results</a:t>
            </a:r>
            <a:endParaRPr lang="ko-KR" altLang="ko-KR" sz="2800" b="1" i="0" u="none" strike="noStrike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814C6B-DEF4-FCF7-11E3-8BE920168DB8}"/>
              </a:ext>
            </a:extLst>
          </p:cNvPr>
          <p:cNvSpPr txBox="1"/>
          <p:nvPr/>
        </p:nvSpPr>
        <p:spPr>
          <a:xfrm>
            <a:off x="8766114" y="9855805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- 12 -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DD496464-62F7-6435-434E-63237E0A4303}"/>
              </a:ext>
            </a:extLst>
          </p:cNvPr>
          <p:cNvGrpSpPr/>
          <p:nvPr/>
        </p:nvGrpSpPr>
        <p:grpSpPr>
          <a:xfrm>
            <a:off x="15392400" y="2171700"/>
            <a:ext cx="2443742" cy="1752600"/>
            <a:chOff x="15392400" y="266700"/>
            <a:chExt cx="2443742" cy="1752600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6EBB8A80-7030-683B-BB26-5BBBCA760BEB}"/>
                </a:ext>
              </a:extLst>
            </p:cNvPr>
            <p:cNvSpPr/>
            <p:nvPr/>
          </p:nvSpPr>
          <p:spPr>
            <a:xfrm>
              <a:off x="15588262" y="370820"/>
              <a:ext cx="707228" cy="39118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AE972A0B-0B20-0BCC-5BBF-47AEAF2393DB}"/>
                </a:ext>
              </a:extLst>
            </p:cNvPr>
            <p:cNvSpPr/>
            <p:nvPr/>
          </p:nvSpPr>
          <p:spPr>
            <a:xfrm>
              <a:off x="15588262" y="937206"/>
              <a:ext cx="707228" cy="39118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4D04FC3B-C1BB-12EE-6334-05E9A58219DC}"/>
                </a:ext>
              </a:extLst>
            </p:cNvPr>
            <p:cNvSpPr/>
            <p:nvPr/>
          </p:nvSpPr>
          <p:spPr>
            <a:xfrm>
              <a:off x="15600817" y="1493240"/>
              <a:ext cx="707228" cy="391180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EF6D19D-6836-DB67-FF2C-596F937D4E0A}"/>
                </a:ext>
              </a:extLst>
            </p:cNvPr>
            <p:cNvSpPr txBox="1"/>
            <p:nvPr/>
          </p:nvSpPr>
          <p:spPr>
            <a:xfrm>
              <a:off x="16408122" y="381744"/>
              <a:ext cx="11757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GTV(</a:t>
              </a:r>
              <a:r>
                <a:rPr lang="ko-KR" altLang="en-US" dirty="0"/>
                <a:t>종양</a:t>
              </a:r>
              <a:r>
                <a:rPr lang="en-US" altLang="ko-KR" dirty="0"/>
                <a:t>)</a:t>
              </a:r>
              <a:endParaRPr lang="ko-KR" altLang="en-US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BFDF3C5-38A1-38B7-E5D6-E8734C5C52D9}"/>
                </a:ext>
              </a:extLst>
            </p:cNvPr>
            <p:cNvSpPr txBox="1"/>
            <p:nvPr/>
          </p:nvSpPr>
          <p:spPr>
            <a:xfrm>
              <a:off x="16408122" y="948130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예측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EAFF42F2-EBE9-4E11-928F-A5E732354FCB}"/>
                    </a:ext>
                  </a:extLst>
                </p:cNvPr>
                <p:cNvSpPr txBox="1"/>
                <p:nvPr/>
              </p:nvSpPr>
              <p:spPr>
                <a:xfrm>
                  <a:off x="16408122" y="1504164"/>
                  <a:ext cx="1428020" cy="37452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dirty="0"/>
                    <a:t>종</a:t>
                  </a:r>
                  <a14:m>
                    <m:oMath xmlns:m="http://schemas.openxmlformats.org/officeDocument/2006/math">
                      <m:r>
                        <a:rPr lang="ko-KR" altLang="en-US" i="1">
                          <a:latin typeface="Cambria Math" panose="02040503050406030204" pitchFamily="18" charset="0"/>
                        </a:rPr>
                        <m:t>양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∩ </m:t>
                      </m:r>
                    </m:oMath>
                  </a14:m>
                  <a:r>
                    <a:rPr lang="ko-KR" altLang="en-US" dirty="0"/>
                    <a:t>예측</a:t>
                  </a:r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EAFF42F2-EBE9-4E11-928F-A5E732354FC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408122" y="1504164"/>
                  <a:ext cx="1428020" cy="374526"/>
                </a:xfrm>
                <a:prstGeom prst="rect">
                  <a:avLst/>
                </a:prstGeom>
                <a:blipFill>
                  <a:blip r:embed="rId6"/>
                  <a:stretch>
                    <a:fillRect l="-3846" t="-11475" r="-2991" b="-2295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C07F40E0-DB8A-497A-E23A-3B632CD86C71}"/>
                </a:ext>
              </a:extLst>
            </p:cNvPr>
            <p:cNvSpPr/>
            <p:nvPr/>
          </p:nvSpPr>
          <p:spPr>
            <a:xfrm>
              <a:off x="15392400" y="266700"/>
              <a:ext cx="2415165" cy="1752600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2" name="그림 31">
            <a:extLst>
              <a:ext uri="{FF2B5EF4-FFF2-40B4-BE49-F238E27FC236}">
                <a16:creationId xmlns:a16="http://schemas.microsoft.com/office/drawing/2014/main" id="{6DAEE02B-B1C4-A825-D2B2-8CB456708DF3}"/>
              </a:ext>
            </a:extLst>
          </p:cNvPr>
          <p:cNvPicPr preferRelativeResize="0">
            <a:picLocks/>
          </p:cNvPicPr>
          <p:nvPr/>
        </p:nvPicPr>
        <p:blipFill>
          <a:blip r:embed="rId7"/>
          <a:srcRect l="825" t="30196" r="40635" b="3314"/>
          <a:stretch>
            <a:fillRect/>
          </a:stretch>
        </p:blipFill>
        <p:spPr>
          <a:xfrm>
            <a:off x="4202445" y="4663398"/>
            <a:ext cx="8119327" cy="2201653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EA3D4621-9ED3-D004-D280-32A11C568918}"/>
              </a:ext>
            </a:extLst>
          </p:cNvPr>
          <p:cNvPicPr preferRelativeResize="0">
            <a:picLocks/>
          </p:cNvPicPr>
          <p:nvPr/>
        </p:nvPicPr>
        <p:blipFill>
          <a:blip r:embed="rId8"/>
          <a:srcRect l="1008" t="38143" r="40451" b="2215"/>
          <a:stretch>
            <a:fillRect/>
          </a:stretch>
        </p:blipFill>
        <p:spPr>
          <a:xfrm>
            <a:off x="4202446" y="2049035"/>
            <a:ext cx="8119327" cy="2201653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B09D76F9-63CA-55D3-2B09-F58E8B93F3D0}"/>
              </a:ext>
            </a:extLst>
          </p:cNvPr>
          <p:cNvPicPr preferRelativeResize="0">
            <a:picLocks/>
          </p:cNvPicPr>
          <p:nvPr/>
        </p:nvPicPr>
        <p:blipFill>
          <a:blip r:embed="rId9"/>
          <a:srcRect l="1051" t="29242" r="40409" b="1929"/>
          <a:stretch>
            <a:fillRect/>
          </a:stretch>
        </p:blipFill>
        <p:spPr>
          <a:xfrm>
            <a:off x="4202445" y="7298427"/>
            <a:ext cx="8119327" cy="2201653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A8B213FE-B2D5-96C1-81AB-F211B84B0D72}"/>
              </a:ext>
            </a:extLst>
          </p:cNvPr>
          <p:cNvSpPr txBox="1"/>
          <p:nvPr/>
        </p:nvSpPr>
        <p:spPr>
          <a:xfrm>
            <a:off x="4900882" y="1582983"/>
            <a:ext cx="1172124" cy="4078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/>
              <a:t>Original</a:t>
            </a:r>
            <a:endParaRPr lang="ko-KR" altLang="en-US" sz="2000" b="1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AD11532-BEE9-99B0-D7E1-2F9B7FDEB2E5}"/>
              </a:ext>
            </a:extLst>
          </p:cNvPr>
          <p:cNvSpPr txBox="1"/>
          <p:nvPr/>
        </p:nvSpPr>
        <p:spPr>
          <a:xfrm>
            <a:off x="7392543" y="1582983"/>
            <a:ext cx="1956723" cy="4078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/>
              <a:t>Original + GTV</a:t>
            </a:r>
            <a:endParaRPr lang="ko-KR" altLang="en-US" sz="2000" b="1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D888427-4C26-05DB-93B9-92348EBB7397}"/>
              </a:ext>
            </a:extLst>
          </p:cNvPr>
          <p:cNvSpPr txBox="1"/>
          <p:nvPr/>
        </p:nvSpPr>
        <p:spPr>
          <a:xfrm>
            <a:off x="10338222" y="1582983"/>
            <a:ext cx="1436595" cy="4078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/>
              <a:t>BCE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+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DSC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AFB2CCF-8616-FAE5-26D9-CEB612389534}"/>
              </a:ext>
            </a:extLst>
          </p:cNvPr>
          <p:cNvSpPr txBox="1"/>
          <p:nvPr/>
        </p:nvSpPr>
        <p:spPr>
          <a:xfrm>
            <a:off x="12461793" y="1582983"/>
            <a:ext cx="2569194" cy="4078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/>
              <a:t>BCE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+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FTV + surface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53EE80A-5023-213E-F8D8-982EE40BC3A1}"/>
              </a:ext>
            </a:extLst>
          </p:cNvPr>
          <p:cNvSpPr txBox="1"/>
          <p:nvPr/>
        </p:nvSpPr>
        <p:spPr>
          <a:xfrm>
            <a:off x="2531924" y="2883207"/>
            <a:ext cx="1289520" cy="5333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Pretendard Regular" panose="020B0600000101010101" charset="-127"/>
                <a:ea typeface="Pretendard Regular" panose="020B0600000101010101" charset="-127"/>
              </a:rPr>
              <a:t>Large</a:t>
            </a:r>
            <a:endParaRPr lang="ko-KR" altLang="en-US" sz="2800" b="1" dirty="0"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277BF6E-8179-494B-CF4F-6A4F5BC48D88}"/>
              </a:ext>
            </a:extLst>
          </p:cNvPr>
          <p:cNvSpPr txBox="1"/>
          <p:nvPr/>
        </p:nvSpPr>
        <p:spPr>
          <a:xfrm>
            <a:off x="2315204" y="5507903"/>
            <a:ext cx="1833302" cy="5333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Pretendard Regular" panose="020B0600000101010101" charset="-127"/>
                <a:ea typeface="Pretendard Regular" panose="020B0600000101010101" charset="-127"/>
              </a:rPr>
              <a:t>Medium</a:t>
            </a:r>
            <a:endParaRPr lang="ko-KR" altLang="en-US" sz="2800" b="1" dirty="0"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D5565DB2-B1B7-F682-8DC1-125D7807FFBE}"/>
              </a:ext>
            </a:extLst>
          </p:cNvPr>
          <p:cNvPicPr preferRelativeResize="0">
            <a:picLocks/>
          </p:cNvPicPr>
          <p:nvPr/>
        </p:nvPicPr>
        <p:blipFill>
          <a:blip r:embed="rId9"/>
          <a:srcRect l="80364" t="29242" r="812" b="1929"/>
          <a:stretch>
            <a:fillRect/>
          </a:stretch>
        </p:blipFill>
        <p:spPr>
          <a:xfrm>
            <a:off x="12440945" y="7312531"/>
            <a:ext cx="2610888" cy="2201653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2B6A030D-8D4B-3689-99CB-E1180A9078E0}"/>
              </a:ext>
            </a:extLst>
          </p:cNvPr>
          <p:cNvSpPr txBox="1"/>
          <p:nvPr/>
        </p:nvSpPr>
        <p:spPr>
          <a:xfrm>
            <a:off x="2559474" y="8132599"/>
            <a:ext cx="1273137" cy="5333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Pretendard Regular" panose="020B0600000101010101" charset="-127"/>
                <a:ea typeface="Pretendard Regular" panose="020B0600000101010101" charset="-127"/>
              </a:rPr>
              <a:t>Small</a:t>
            </a:r>
            <a:endParaRPr lang="ko-KR" altLang="en-US" sz="2800" b="1" dirty="0"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CCF32857-BD8E-0A7F-8512-780042D7DCC0}"/>
              </a:ext>
            </a:extLst>
          </p:cNvPr>
          <p:cNvSpPr/>
          <p:nvPr/>
        </p:nvSpPr>
        <p:spPr>
          <a:xfrm>
            <a:off x="11324532" y="8460709"/>
            <a:ext cx="933812" cy="558160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66BF141-D84C-903A-25C5-9D6A687A4B8E}"/>
              </a:ext>
            </a:extLst>
          </p:cNvPr>
          <p:cNvPicPr preferRelativeResize="0">
            <a:picLocks/>
          </p:cNvPicPr>
          <p:nvPr/>
        </p:nvPicPr>
        <p:blipFill>
          <a:blip r:embed="rId7"/>
          <a:srcRect l="80137" t="30196" r="1039" b="3314"/>
          <a:stretch>
            <a:fillRect/>
          </a:stretch>
        </p:blipFill>
        <p:spPr>
          <a:xfrm>
            <a:off x="12456919" y="4663398"/>
            <a:ext cx="2610888" cy="2201653"/>
          </a:xfrm>
          <a:prstGeom prst="rect">
            <a:avLst/>
          </a:prstGeom>
        </p:spPr>
      </p:pic>
      <p:sp>
        <p:nvSpPr>
          <p:cNvPr id="59" name="화살표: 아래쪽 58">
            <a:extLst>
              <a:ext uri="{FF2B5EF4-FFF2-40B4-BE49-F238E27FC236}">
                <a16:creationId xmlns:a16="http://schemas.microsoft.com/office/drawing/2014/main" id="{195AEC62-B6CD-5946-CA6D-A74E31AD922B}"/>
              </a:ext>
            </a:extLst>
          </p:cNvPr>
          <p:cNvSpPr/>
          <p:nvPr/>
        </p:nvSpPr>
        <p:spPr>
          <a:xfrm rot="9410619">
            <a:off x="11592851" y="5790585"/>
            <a:ext cx="288372" cy="477025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E6CE217-9844-6A4C-F7BC-298D4C2900BB}"/>
              </a:ext>
            </a:extLst>
          </p:cNvPr>
          <p:cNvSpPr txBox="1"/>
          <p:nvPr/>
        </p:nvSpPr>
        <p:spPr>
          <a:xfrm>
            <a:off x="10863960" y="6412074"/>
            <a:ext cx="1561964" cy="40782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</a:rPr>
              <a:t>과대 예측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3A994812-4C9C-15EA-08AA-381FD96745AF}"/>
              </a:ext>
            </a:extLst>
          </p:cNvPr>
          <p:cNvSpPr txBox="1"/>
          <p:nvPr/>
        </p:nvSpPr>
        <p:spPr>
          <a:xfrm>
            <a:off x="10972800" y="9079074"/>
            <a:ext cx="1453124" cy="40782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</a:rPr>
              <a:t>과대 예측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F802174-E654-243A-E2B8-ED451C9544A7}"/>
              </a:ext>
            </a:extLst>
          </p:cNvPr>
          <p:cNvPicPr preferRelativeResize="0">
            <a:picLocks/>
          </p:cNvPicPr>
          <p:nvPr/>
        </p:nvPicPr>
        <p:blipFill>
          <a:blip r:embed="rId8"/>
          <a:srcRect l="80585" t="38143" r="855" b="2215"/>
          <a:stretch>
            <a:fillRect/>
          </a:stretch>
        </p:blipFill>
        <p:spPr>
          <a:xfrm>
            <a:off x="12461793" y="2056944"/>
            <a:ext cx="2574264" cy="2201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25386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  <p:bldP spid="59" grpId="0" animBg="1"/>
      <p:bldP spid="60" grpId="0"/>
      <p:bldP spid="6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36005C-97C4-942F-38B5-3D550E8A85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1814C6B-DEF4-FCF7-11E3-8BE920168DB8}"/>
              </a:ext>
            </a:extLst>
          </p:cNvPr>
          <p:cNvSpPr txBox="1"/>
          <p:nvPr/>
        </p:nvSpPr>
        <p:spPr>
          <a:xfrm>
            <a:off x="8483085" y="9563277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- 13 -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AD11532-BEE9-99B0-D7E1-2F9B7FDEB2E5}"/>
              </a:ext>
            </a:extLst>
          </p:cNvPr>
          <p:cNvSpPr txBox="1"/>
          <p:nvPr/>
        </p:nvSpPr>
        <p:spPr>
          <a:xfrm>
            <a:off x="4187812" y="1058059"/>
            <a:ext cx="17557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Original + GT</a:t>
            </a:r>
            <a:endParaRPr lang="ko-KR" altLang="en-US" sz="2400" b="1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B6A030D-8D4B-3689-99CB-E1180A9078E0}"/>
              </a:ext>
            </a:extLst>
          </p:cNvPr>
          <p:cNvSpPr txBox="1"/>
          <p:nvPr/>
        </p:nvSpPr>
        <p:spPr>
          <a:xfrm>
            <a:off x="1149100" y="7273340"/>
            <a:ext cx="1193804" cy="5518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Pretendard Regular" panose="020B0600000101010101" charset="-127"/>
                <a:ea typeface="Pretendard Regular" panose="020B0600000101010101" charset="-127"/>
              </a:rPr>
              <a:t>Small</a:t>
            </a:r>
            <a:endParaRPr lang="ko-KR" altLang="en-US" sz="2800" b="1" dirty="0"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CCD4B9B-D293-46F5-55A5-4F6B824908D8}"/>
              </a:ext>
            </a:extLst>
          </p:cNvPr>
          <p:cNvSpPr txBox="1"/>
          <p:nvPr/>
        </p:nvSpPr>
        <p:spPr>
          <a:xfrm>
            <a:off x="8421821" y="1058059"/>
            <a:ext cx="14079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/>
              <a:t>BCE</a:t>
            </a:r>
            <a:r>
              <a:rPr lang="ko-KR" altLang="en-US" sz="2400" b="1" dirty="0"/>
              <a:t> </a:t>
            </a:r>
            <a:r>
              <a:rPr lang="en-US" altLang="ko-KR" sz="2400" b="1" dirty="0"/>
              <a:t>+</a:t>
            </a:r>
            <a:r>
              <a:rPr lang="ko-KR" altLang="en-US" sz="2400" b="1" dirty="0"/>
              <a:t> </a:t>
            </a:r>
            <a:r>
              <a:rPr lang="en-US" altLang="ko-KR" sz="2400" b="1" dirty="0"/>
              <a:t>DSC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0BBD025-B2E2-9E8C-769E-E75F0B126041}"/>
              </a:ext>
            </a:extLst>
          </p:cNvPr>
          <p:cNvSpPr txBox="1"/>
          <p:nvPr/>
        </p:nvSpPr>
        <p:spPr>
          <a:xfrm>
            <a:off x="12003285" y="1058059"/>
            <a:ext cx="25509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/>
              <a:t>BCE</a:t>
            </a:r>
            <a:r>
              <a:rPr lang="ko-KR" altLang="en-US" sz="2400" b="1" dirty="0"/>
              <a:t> </a:t>
            </a:r>
            <a:r>
              <a:rPr lang="en-US" altLang="ko-KR" sz="2400" b="1" dirty="0"/>
              <a:t>+</a:t>
            </a:r>
            <a:r>
              <a:rPr lang="ko-KR" altLang="en-US" sz="2400" b="1" dirty="0"/>
              <a:t> </a:t>
            </a:r>
            <a:r>
              <a:rPr lang="en-US" altLang="ko-KR" sz="2400" b="1" dirty="0"/>
              <a:t>FTV + surface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277BF6E-8179-494B-CF4F-6A4F5BC48D88}"/>
              </a:ext>
            </a:extLst>
          </p:cNvPr>
          <p:cNvSpPr txBox="1"/>
          <p:nvPr/>
        </p:nvSpPr>
        <p:spPr>
          <a:xfrm>
            <a:off x="914400" y="3052641"/>
            <a:ext cx="1663205" cy="5518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Pretendard Regular" panose="020B0600000101010101" charset="-127"/>
                <a:ea typeface="Pretendard Regular" panose="020B0600000101010101" charset="-127"/>
              </a:rPr>
              <a:t>Medium</a:t>
            </a:r>
            <a:endParaRPr lang="ko-KR" altLang="en-US" sz="2800" b="1" dirty="0"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3A994812-4C9C-15EA-08AA-381FD96745AF}"/>
              </a:ext>
            </a:extLst>
          </p:cNvPr>
          <p:cNvSpPr txBox="1"/>
          <p:nvPr/>
        </p:nvSpPr>
        <p:spPr>
          <a:xfrm>
            <a:off x="8830708" y="7656363"/>
            <a:ext cx="2811204" cy="65744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</a:rPr>
              <a:t>과대 예측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17454D5A-2ED9-C46F-5B87-81C4E6115410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rcRect l="20574" t="30196" r="40635" b="3314"/>
          <a:stretch>
            <a:fillRect/>
          </a:stretch>
        </p:blipFill>
        <p:spPr>
          <a:xfrm>
            <a:off x="3055818" y="1519724"/>
            <a:ext cx="8067859" cy="361767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3D9D267C-D220-868A-DDCF-4EB6A6A3A2D4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rcRect l="80137" t="30196" r="1039" b="3314"/>
          <a:stretch>
            <a:fillRect/>
          </a:stretch>
        </p:blipFill>
        <p:spPr>
          <a:xfrm>
            <a:off x="11326335" y="1519724"/>
            <a:ext cx="3915150" cy="3617679"/>
          </a:xfrm>
          <a:prstGeom prst="rect">
            <a:avLst/>
          </a:prstGeom>
        </p:spPr>
      </p:pic>
      <p:sp>
        <p:nvSpPr>
          <p:cNvPr id="16" name="화살표: 아래쪽 15">
            <a:extLst>
              <a:ext uri="{FF2B5EF4-FFF2-40B4-BE49-F238E27FC236}">
                <a16:creationId xmlns:a16="http://schemas.microsoft.com/office/drawing/2014/main" id="{02DAB3D4-7285-A880-1DEC-D826F9355D2E}"/>
              </a:ext>
            </a:extLst>
          </p:cNvPr>
          <p:cNvSpPr/>
          <p:nvPr/>
        </p:nvSpPr>
        <p:spPr>
          <a:xfrm rot="9410619">
            <a:off x="10042011" y="3422172"/>
            <a:ext cx="432427" cy="925299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3A2458F-886D-07FF-36FE-D9BDEF0DC343}"/>
              </a:ext>
            </a:extLst>
          </p:cNvPr>
          <p:cNvSpPr txBox="1"/>
          <p:nvPr/>
        </p:nvSpPr>
        <p:spPr>
          <a:xfrm>
            <a:off x="9087761" y="4393088"/>
            <a:ext cx="2342239" cy="67012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</a:rPr>
              <a:t>과대 예측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01673DD8-13B4-31CB-894A-7CD36E6AD69A}"/>
              </a:ext>
            </a:extLst>
          </p:cNvPr>
          <p:cNvPicPr preferRelativeResize="0">
            <a:picLocks/>
          </p:cNvPicPr>
          <p:nvPr/>
        </p:nvPicPr>
        <p:blipFill>
          <a:blip r:embed="rId4"/>
          <a:srcRect l="20800" t="29242" r="40409" b="1929"/>
          <a:stretch>
            <a:fillRect/>
          </a:stretch>
        </p:blipFill>
        <p:spPr>
          <a:xfrm>
            <a:off x="3079772" y="5740423"/>
            <a:ext cx="8067859" cy="3617679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2B52652D-8912-D72D-C674-E1D4FF4A6076}"/>
              </a:ext>
            </a:extLst>
          </p:cNvPr>
          <p:cNvPicPr preferRelativeResize="0">
            <a:picLocks/>
          </p:cNvPicPr>
          <p:nvPr/>
        </p:nvPicPr>
        <p:blipFill>
          <a:blip r:embed="rId4"/>
          <a:srcRect l="80364" t="29242" r="812" b="1929"/>
          <a:stretch>
            <a:fillRect/>
          </a:stretch>
        </p:blipFill>
        <p:spPr>
          <a:xfrm>
            <a:off x="11326336" y="5740423"/>
            <a:ext cx="3915150" cy="3617678"/>
          </a:xfrm>
          <a:prstGeom prst="rect">
            <a:avLst/>
          </a:prstGeom>
        </p:spPr>
      </p:pic>
      <p:sp>
        <p:nvSpPr>
          <p:cNvPr id="22" name="타원 21">
            <a:extLst>
              <a:ext uri="{FF2B5EF4-FFF2-40B4-BE49-F238E27FC236}">
                <a16:creationId xmlns:a16="http://schemas.microsoft.com/office/drawing/2014/main" id="{A458E11B-8AED-06AB-8F26-949F8E69601F}"/>
              </a:ext>
            </a:extLst>
          </p:cNvPr>
          <p:cNvSpPr/>
          <p:nvPr/>
        </p:nvSpPr>
        <p:spPr>
          <a:xfrm>
            <a:off x="9652222" y="7638656"/>
            <a:ext cx="1400295" cy="917149"/>
          </a:xfrm>
          <a:prstGeom prst="ellipse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77203D0-8BF8-E369-1ACC-06A76B1181FB}"/>
              </a:ext>
            </a:extLst>
          </p:cNvPr>
          <p:cNvSpPr txBox="1"/>
          <p:nvPr/>
        </p:nvSpPr>
        <p:spPr>
          <a:xfrm>
            <a:off x="9124782" y="8654728"/>
            <a:ext cx="2179028" cy="67012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</a:rPr>
              <a:t>과대 예측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99594A9-2C60-7E97-0D06-C6D37D54B7B4}"/>
              </a:ext>
            </a:extLst>
          </p:cNvPr>
          <p:cNvGrpSpPr/>
          <p:nvPr/>
        </p:nvGrpSpPr>
        <p:grpSpPr>
          <a:xfrm>
            <a:off x="15392400" y="2171700"/>
            <a:ext cx="2443742" cy="1752600"/>
            <a:chOff x="15392400" y="266700"/>
            <a:chExt cx="2443742" cy="175260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C285EEB8-AB5E-0B2F-DC99-81F8769ADBC6}"/>
                </a:ext>
              </a:extLst>
            </p:cNvPr>
            <p:cNvSpPr/>
            <p:nvPr/>
          </p:nvSpPr>
          <p:spPr>
            <a:xfrm>
              <a:off x="15588262" y="370820"/>
              <a:ext cx="707228" cy="39118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C8E2A7AD-9BBD-2F88-3EA4-D72BA2609C50}"/>
                </a:ext>
              </a:extLst>
            </p:cNvPr>
            <p:cNvSpPr/>
            <p:nvPr/>
          </p:nvSpPr>
          <p:spPr>
            <a:xfrm>
              <a:off x="15588262" y="937206"/>
              <a:ext cx="707228" cy="39118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77080E9B-C28F-E622-9CF5-10EE05CFEA5F}"/>
                </a:ext>
              </a:extLst>
            </p:cNvPr>
            <p:cNvSpPr/>
            <p:nvPr/>
          </p:nvSpPr>
          <p:spPr>
            <a:xfrm>
              <a:off x="15600817" y="1493240"/>
              <a:ext cx="707228" cy="391180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E279BA3-3DE5-29B7-7340-6F30334F5DDE}"/>
                </a:ext>
              </a:extLst>
            </p:cNvPr>
            <p:cNvSpPr txBox="1"/>
            <p:nvPr/>
          </p:nvSpPr>
          <p:spPr>
            <a:xfrm>
              <a:off x="16408122" y="381744"/>
              <a:ext cx="11757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GTV(</a:t>
              </a:r>
              <a:r>
                <a:rPr lang="ko-KR" altLang="en-US" dirty="0"/>
                <a:t>종양</a:t>
              </a:r>
              <a:r>
                <a:rPr lang="en-US" altLang="ko-KR" dirty="0"/>
                <a:t>)</a:t>
              </a:r>
              <a:endParaRPr lang="ko-KR" alt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ABC94F7-2714-6D42-79D5-B367F4CC25E8}"/>
                </a:ext>
              </a:extLst>
            </p:cNvPr>
            <p:cNvSpPr txBox="1"/>
            <p:nvPr/>
          </p:nvSpPr>
          <p:spPr>
            <a:xfrm>
              <a:off x="16408122" y="948130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예측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E94A7401-BC40-4ACC-9530-DBE1B69FB90E}"/>
                    </a:ext>
                  </a:extLst>
                </p:cNvPr>
                <p:cNvSpPr txBox="1"/>
                <p:nvPr/>
              </p:nvSpPr>
              <p:spPr>
                <a:xfrm>
                  <a:off x="16408122" y="1504164"/>
                  <a:ext cx="1428020" cy="37452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dirty="0"/>
                    <a:t>종</a:t>
                  </a:r>
                  <a14:m>
                    <m:oMath xmlns:m="http://schemas.openxmlformats.org/officeDocument/2006/math">
                      <m:r>
                        <a:rPr lang="ko-KR" altLang="en-US" i="1">
                          <a:latin typeface="Cambria Math" panose="02040503050406030204" pitchFamily="18" charset="0"/>
                        </a:rPr>
                        <m:t>양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∩ </m:t>
                      </m:r>
                    </m:oMath>
                  </a14:m>
                  <a:r>
                    <a:rPr lang="ko-KR" altLang="en-US" dirty="0"/>
                    <a:t>예측</a:t>
                  </a:r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EAFF42F2-EBE9-4E11-928F-A5E732354FC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408122" y="1504164"/>
                  <a:ext cx="1428020" cy="374526"/>
                </a:xfrm>
                <a:prstGeom prst="rect">
                  <a:avLst/>
                </a:prstGeom>
                <a:blipFill>
                  <a:blip r:embed="rId6"/>
                  <a:stretch>
                    <a:fillRect l="-3846" t="-11475" r="-2991" b="-2295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D105793F-EF4C-2C4F-9A3F-C0FD09FEFAB0}"/>
                </a:ext>
              </a:extLst>
            </p:cNvPr>
            <p:cNvSpPr/>
            <p:nvPr/>
          </p:nvSpPr>
          <p:spPr>
            <a:xfrm>
              <a:off x="15392400" y="266700"/>
              <a:ext cx="2415165" cy="1752600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065814446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2700" y="5158014"/>
            <a:ext cx="18300700" cy="51689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47700" y="586014"/>
            <a:ext cx="17043400" cy="9144000"/>
          </a:xfrm>
          <a:prstGeom prst="rect">
            <a:avLst/>
          </a:prstGeom>
        </p:spPr>
      </p:pic>
      <p:sp>
        <p:nvSpPr>
          <p:cNvPr id="32" name="TextBox 32"/>
          <p:cNvSpPr txBox="1"/>
          <p:nvPr/>
        </p:nvSpPr>
        <p:spPr>
          <a:xfrm>
            <a:off x="1066800" y="876300"/>
            <a:ext cx="4724400" cy="10668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99600"/>
              </a:lnSpc>
              <a:defRPr/>
            </a:pPr>
            <a:r>
              <a:rPr lang="en-US" sz="6000" b="1" i="0" u="none" strike="noStrike" dirty="0">
                <a:solidFill>
                  <a:srgbClr val="00074E"/>
                </a:solidFill>
                <a:latin typeface="Pretendard SemiBold"/>
              </a:rPr>
              <a:t>CONTENTS</a:t>
            </a:r>
          </a:p>
        </p:txBody>
      </p:sp>
      <p:sp>
        <p:nvSpPr>
          <p:cNvPr id="33" name="TextBox 8"/>
          <p:cNvSpPr txBox="1"/>
          <p:nvPr/>
        </p:nvSpPr>
        <p:spPr>
          <a:xfrm>
            <a:off x="16040100" y="9486900"/>
            <a:ext cx="1651000" cy="2667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r">
              <a:lnSpc>
                <a:spcPct val="107899"/>
              </a:lnSpc>
              <a:defRPr/>
            </a:pPr>
            <a:r>
              <a:rPr lang="ko-KR" altLang="en-US" sz="1600" b="1" spc="100">
                <a:solidFill>
                  <a:srgbClr val="FFFFFF"/>
                </a:solidFill>
                <a:latin typeface="+mj-ea"/>
                <a:ea typeface="+mj-ea"/>
              </a:rPr>
              <a:t>한국 </a:t>
            </a:r>
            <a:r>
              <a:rPr lang="en-US" altLang="ko-KR" sz="1600" b="1" spc="100">
                <a:solidFill>
                  <a:srgbClr val="FFFFFF"/>
                </a:solidFill>
                <a:latin typeface="+mj-ea"/>
                <a:ea typeface="+mj-ea"/>
              </a:rPr>
              <a:t>IT </a:t>
            </a:r>
            <a:r>
              <a:rPr lang="ko-KR" altLang="en-US" sz="1600" b="1" spc="100">
                <a:solidFill>
                  <a:srgbClr val="FFFFFF"/>
                </a:solidFill>
                <a:latin typeface="+mj-ea"/>
                <a:ea typeface="+mj-ea"/>
              </a:rPr>
              <a:t>교육원</a:t>
            </a:r>
            <a:endParaRPr lang="en-US" sz="1600" b="1" i="0" u="none" strike="noStrike" spc="100">
              <a:solidFill>
                <a:srgbClr val="FFFFFF"/>
              </a:solidFill>
              <a:latin typeface="+mj-ea"/>
              <a:ea typeface="+mj-ea"/>
            </a:endParaRPr>
          </a:p>
        </p:txBody>
      </p:sp>
      <p:pic>
        <p:nvPicPr>
          <p:cNvPr id="34" name="Picture 2" descr="한국IT교육원 (@hankookit) / X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16551275" y="8589377"/>
            <a:ext cx="897523" cy="897523"/>
          </a:xfrm>
          <a:prstGeom prst="rect">
            <a:avLst/>
          </a:prstGeom>
          <a:noFill/>
        </p:spPr>
      </p:pic>
      <p:grpSp>
        <p:nvGrpSpPr>
          <p:cNvPr id="37" name="그룹 36">
            <a:extLst>
              <a:ext uri="{FF2B5EF4-FFF2-40B4-BE49-F238E27FC236}">
                <a16:creationId xmlns:a16="http://schemas.microsoft.com/office/drawing/2014/main" id="{5C22BD3F-F72C-4302-AF75-C5218A21843B}"/>
              </a:ext>
            </a:extLst>
          </p:cNvPr>
          <p:cNvGrpSpPr/>
          <p:nvPr/>
        </p:nvGrpSpPr>
        <p:grpSpPr>
          <a:xfrm>
            <a:off x="2844000" y="2781300"/>
            <a:ext cx="3268844" cy="1800000"/>
            <a:chOff x="3536166" y="2324100"/>
            <a:chExt cx="3149048" cy="1676400"/>
          </a:xfrm>
        </p:grpSpPr>
        <p:pic>
          <p:nvPicPr>
            <p:cNvPr id="54" name="Picture 5">
              <a:extLst>
                <a:ext uri="{FF2B5EF4-FFF2-40B4-BE49-F238E27FC236}">
                  <a16:creationId xmlns:a16="http://schemas.microsoft.com/office/drawing/2014/main" id="{CB942E11-3936-4D47-A50C-779A038A345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536166" y="2971799"/>
              <a:ext cx="3149048" cy="18000"/>
            </a:xfrm>
            <a:prstGeom prst="rect">
              <a:avLst/>
            </a:prstGeom>
          </p:spPr>
        </p:pic>
        <p:sp>
          <p:nvSpPr>
            <p:cNvPr id="55" name="TextBox 6">
              <a:extLst>
                <a:ext uri="{FF2B5EF4-FFF2-40B4-BE49-F238E27FC236}">
                  <a16:creationId xmlns:a16="http://schemas.microsoft.com/office/drawing/2014/main" id="{D0AFFF27-4CE9-4A32-B9F6-9B44E0EB74EF}"/>
                </a:ext>
              </a:extLst>
            </p:cNvPr>
            <p:cNvSpPr txBox="1"/>
            <p:nvPr/>
          </p:nvSpPr>
          <p:spPr>
            <a:xfrm>
              <a:off x="3670690" y="2324100"/>
              <a:ext cx="2880000" cy="3556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ctr">
                <a:lnSpc>
                  <a:spcPct val="107899"/>
                </a:lnSpc>
              </a:pPr>
              <a:r>
                <a:rPr lang="en-US" sz="3600" b="0" i="0" u="none" strike="noStrike" dirty="0">
                  <a:solidFill>
                    <a:srgbClr val="4A5BA3"/>
                  </a:solidFill>
                  <a:latin typeface="+mj-ea"/>
                  <a:ea typeface="+mj-ea"/>
                </a:rPr>
                <a:t>01</a:t>
              </a:r>
            </a:p>
          </p:txBody>
        </p:sp>
        <p:sp>
          <p:nvSpPr>
            <p:cNvPr id="56" name="TextBox 7">
              <a:extLst>
                <a:ext uri="{FF2B5EF4-FFF2-40B4-BE49-F238E27FC236}">
                  <a16:creationId xmlns:a16="http://schemas.microsoft.com/office/drawing/2014/main" id="{6F0B1292-FA08-45BA-B67A-0BA6F1CF3A11}"/>
                </a:ext>
              </a:extLst>
            </p:cNvPr>
            <p:cNvSpPr txBox="1"/>
            <p:nvPr/>
          </p:nvSpPr>
          <p:spPr>
            <a:xfrm>
              <a:off x="3670690" y="3213100"/>
              <a:ext cx="2880000" cy="787400"/>
            </a:xfrm>
            <a:prstGeom prst="rect">
              <a:avLst/>
            </a:prstGeom>
          </p:spPr>
          <p:txBody>
            <a:bodyPr lIns="0" tIns="0" rIns="0" bIns="0" rtlCol="0" anchor="t" anchorCtr="0"/>
            <a:lstStyle/>
            <a:p>
              <a:pPr lvl="0" algn="ctr">
                <a:lnSpc>
                  <a:spcPct val="107899"/>
                </a:lnSpc>
              </a:pPr>
              <a:r>
                <a:rPr lang="en-US" altLang="ko-KR" sz="3600" b="1" dirty="0">
                  <a:solidFill>
                    <a:srgbClr val="00074E"/>
                  </a:solidFill>
                  <a:latin typeface="+mj-ea"/>
                  <a:ea typeface="+mj-ea"/>
                </a:rPr>
                <a:t>Introduction</a:t>
              </a:r>
              <a:endParaRPr lang="ko-KR" sz="3600" b="1" i="0" u="none" strike="noStrike" dirty="0">
                <a:solidFill>
                  <a:srgbClr val="00074E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842911D7-22D1-49A0-975A-82A8FBD55B77}"/>
              </a:ext>
            </a:extLst>
          </p:cNvPr>
          <p:cNvGrpSpPr/>
          <p:nvPr/>
        </p:nvGrpSpPr>
        <p:grpSpPr>
          <a:xfrm>
            <a:off x="7483632" y="2781300"/>
            <a:ext cx="3268844" cy="1800000"/>
            <a:chOff x="8173382" y="2324100"/>
            <a:chExt cx="3149048" cy="1676400"/>
          </a:xfrm>
        </p:grpSpPr>
        <p:pic>
          <p:nvPicPr>
            <p:cNvPr id="51" name="Picture 5">
              <a:extLst>
                <a:ext uri="{FF2B5EF4-FFF2-40B4-BE49-F238E27FC236}">
                  <a16:creationId xmlns:a16="http://schemas.microsoft.com/office/drawing/2014/main" id="{A59E3511-E08E-4892-B0E8-54F6FECA600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173382" y="2971799"/>
              <a:ext cx="3149048" cy="18000"/>
            </a:xfrm>
            <a:prstGeom prst="rect">
              <a:avLst/>
            </a:prstGeom>
          </p:spPr>
        </p:pic>
        <p:sp>
          <p:nvSpPr>
            <p:cNvPr id="52" name="TextBox 6">
              <a:extLst>
                <a:ext uri="{FF2B5EF4-FFF2-40B4-BE49-F238E27FC236}">
                  <a16:creationId xmlns:a16="http://schemas.microsoft.com/office/drawing/2014/main" id="{9A740428-F4C9-4222-A715-AD1762D40595}"/>
                </a:ext>
              </a:extLst>
            </p:cNvPr>
            <p:cNvSpPr txBox="1"/>
            <p:nvPr/>
          </p:nvSpPr>
          <p:spPr>
            <a:xfrm>
              <a:off x="8307906" y="2324100"/>
              <a:ext cx="2880000" cy="3556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ctr">
                <a:lnSpc>
                  <a:spcPct val="107899"/>
                </a:lnSpc>
              </a:pPr>
              <a:r>
                <a:rPr lang="en-US" sz="3600" b="0" i="0" u="none" strike="noStrike" dirty="0">
                  <a:solidFill>
                    <a:srgbClr val="4A5BA3"/>
                  </a:solidFill>
                  <a:latin typeface="+mj-ea"/>
                  <a:ea typeface="+mj-ea"/>
                </a:rPr>
                <a:t>02</a:t>
              </a:r>
            </a:p>
          </p:txBody>
        </p:sp>
        <p:sp>
          <p:nvSpPr>
            <p:cNvPr id="53" name="TextBox 7">
              <a:extLst>
                <a:ext uri="{FF2B5EF4-FFF2-40B4-BE49-F238E27FC236}">
                  <a16:creationId xmlns:a16="http://schemas.microsoft.com/office/drawing/2014/main" id="{8A38F3BA-0043-4E6B-95DF-6D74F5A7FCA1}"/>
                </a:ext>
              </a:extLst>
            </p:cNvPr>
            <p:cNvSpPr txBox="1"/>
            <p:nvPr/>
          </p:nvSpPr>
          <p:spPr>
            <a:xfrm>
              <a:off x="8307906" y="3213100"/>
              <a:ext cx="2880000" cy="787400"/>
            </a:xfrm>
            <a:prstGeom prst="rect">
              <a:avLst/>
            </a:prstGeom>
          </p:spPr>
          <p:txBody>
            <a:bodyPr lIns="0" tIns="0" rIns="0" bIns="0" rtlCol="0" anchor="t" anchorCtr="0"/>
            <a:lstStyle/>
            <a:p>
              <a:pPr lvl="0" algn="ctr">
                <a:lnSpc>
                  <a:spcPct val="107899"/>
                </a:lnSpc>
              </a:pPr>
              <a:r>
                <a:rPr lang="en-US" altLang="ko-KR" sz="3600" b="1" dirty="0">
                  <a:solidFill>
                    <a:srgbClr val="00074E"/>
                  </a:solidFill>
                  <a:latin typeface="+mj-ea"/>
                </a:rPr>
                <a:t>Dataset</a:t>
              </a:r>
              <a:endParaRPr lang="ko-KR" sz="3600" b="1" i="0" u="none" strike="noStrike" dirty="0">
                <a:solidFill>
                  <a:srgbClr val="00074E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2EEA1512-1662-4387-AE2B-604E2650C42E}"/>
              </a:ext>
            </a:extLst>
          </p:cNvPr>
          <p:cNvGrpSpPr/>
          <p:nvPr/>
        </p:nvGrpSpPr>
        <p:grpSpPr>
          <a:xfrm>
            <a:off x="12123263" y="2781300"/>
            <a:ext cx="3320737" cy="1800000"/>
            <a:chOff x="12475364" y="2324100"/>
            <a:chExt cx="3199039" cy="1676400"/>
          </a:xfrm>
        </p:grpSpPr>
        <p:pic>
          <p:nvPicPr>
            <p:cNvPr id="48" name="Picture 5">
              <a:extLst>
                <a:ext uri="{FF2B5EF4-FFF2-40B4-BE49-F238E27FC236}">
                  <a16:creationId xmlns:a16="http://schemas.microsoft.com/office/drawing/2014/main" id="{4F4618DB-A21B-4F17-AA6E-02682611863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500359" y="2971799"/>
              <a:ext cx="3149048" cy="18000"/>
            </a:xfrm>
            <a:prstGeom prst="rect">
              <a:avLst/>
            </a:prstGeom>
          </p:spPr>
        </p:pic>
        <p:sp>
          <p:nvSpPr>
            <p:cNvPr id="49" name="TextBox 6">
              <a:extLst>
                <a:ext uri="{FF2B5EF4-FFF2-40B4-BE49-F238E27FC236}">
                  <a16:creationId xmlns:a16="http://schemas.microsoft.com/office/drawing/2014/main" id="{42CE2096-2318-45DC-84F4-32A0D6F00F8C}"/>
                </a:ext>
              </a:extLst>
            </p:cNvPr>
            <p:cNvSpPr txBox="1"/>
            <p:nvPr/>
          </p:nvSpPr>
          <p:spPr>
            <a:xfrm>
              <a:off x="12634883" y="2324100"/>
              <a:ext cx="2880000" cy="3556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ctr">
                <a:lnSpc>
                  <a:spcPct val="107899"/>
                </a:lnSpc>
              </a:pPr>
              <a:r>
                <a:rPr lang="en-US" sz="3600" b="0" i="0" u="none" strike="noStrike" dirty="0">
                  <a:solidFill>
                    <a:srgbClr val="4A5BA3"/>
                  </a:solidFill>
                  <a:latin typeface="+mj-ea"/>
                  <a:ea typeface="+mj-ea"/>
                </a:rPr>
                <a:t>03</a:t>
              </a:r>
            </a:p>
          </p:txBody>
        </p:sp>
        <p:sp>
          <p:nvSpPr>
            <p:cNvPr id="50" name="TextBox 7">
              <a:extLst>
                <a:ext uri="{FF2B5EF4-FFF2-40B4-BE49-F238E27FC236}">
                  <a16:creationId xmlns:a16="http://schemas.microsoft.com/office/drawing/2014/main" id="{3246FA5D-47DE-401B-832A-97077259ECBF}"/>
                </a:ext>
              </a:extLst>
            </p:cNvPr>
            <p:cNvSpPr txBox="1"/>
            <p:nvPr/>
          </p:nvSpPr>
          <p:spPr>
            <a:xfrm>
              <a:off x="12475364" y="3213100"/>
              <a:ext cx="3199039" cy="787400"/>
            </a:xfrm>
            <a:prstGeom prst="rect">
              <a:avLst/>
            </a:prstGeom>
          </p:spPr>
          <p:txBody>
            <a:bodyPr lIns="0" tIns="0" rIns="0" bIns="0" rtlCol="0" anchor="t" anchorCtr="0"/>
            <a:lstStyle/>
            <a:p>
              <a:pPr lvl="0" algn="ctr">
                <a:lnSpc>
                  <a:spcPct val="107899"/>
                </a:lnSpc>
              </a:pPr>
              <a:r>
                <a:rPr lang="en-US" altLang="ko-KR" sz="3600" b="1" dirty="0">
                  <a:solidFill>
                    <a:srgbClr val="00074E"/>
                  </a:solidFill>
                  <a:latin typeface="+mj-ea"/>
                </a:rPr>
                <a:t>Model &amp; Loss</a:t>
              </a:r>
              <a:endParaRPr lang="ko-KR" altLang="ko-KR" sz="3600" b="1" dirty="0">
                <a:solidFill>
                  <a:srgbClr val="00074E"/>
                </a:solidFill>
                <a:latin typeface="+mj-ea"/>
              </a:endParaRP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5A5B7C88-BDDB-44C3-BDDB-E120427FD089}"/>
              </a:ext>
            </a:extLst>
          </p:cNvPr>
          <p:cNvGrpSpPr/>
          <p:nvPr/>
        </p:nvGrpSpPr>
        <p:grpSpPr>
          <a:xfrm>
            <a:off x="2819400" y="6010500"/>
            <a:ext cx="3268844" cy="1800000"/>
            <a:chOff x="5728209" y="6074664"/>
            <a:chExt cx="3149048" cy="1676400"/>
          </a:xfrm>
        </p:grpSpPr>
        <p:pic>
          <p:nvPicPr>
            <p:cNvPr id="45" name="Picture 5">
              <a:extLst>
                <a:ext uri="{FF2B5EF4-FFF2-40B4-BE49-F238E27FC236}">
                  <a16:creationId xmlns:a16="http://schemas.microsoft.com/office/drawing/2014/main" id="{D3CA4388-7C25-4707-8768-1C53AC4E480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728209" y="6722363"/>
              <a:ext cx="3149048" cy="18000"/>
            </a:xfrm>
            <a:prstGeom prst="rect">
              <a:avLst/>
            </a:prstGeom>
          </p:spPr>
        </p:pic>
        <p:sp>
          <p:nvSpPr>
            <p:cNvPr id="46" name="TextBox 6">
              <a:extLst>
                <a:ext uri="{FF2B5EF4-FFF2-40B4-BE49-F238E27FC236}">
                  <a16:creationId xmlns:a16="http://schemas.microsoft.com/office/drawing/2014/main" id="{DB67B030-879F-4C8A-A417-4A560A1A93B1}"/>
                </a:ext>
              </a:extLst>
            </p:cNvPr>
            <p:cNvSpPr txBox="1"/>
            <p:nvPr/>
          </p:nvSpPr>
          <p:spPr>
            <a:xfrm>
              <a:off x="5862733" y="6074664"/>
              <a:ext cx="2880000" cy="3556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ctr">
                <a:lnSpc>
                  <a:spcPct val="107899"/>
                </a:lnSpc>
              </a:pPr>
              <a:r>
                <a:rPr lang="en-US" sz="3600" b="0" i="0" u="none" strike="noStrike" dirty="0">
                  <a:solidFill>
                    <a:srgbClr val="4A5BA3"/>
                  </a:solidFill>
                  <a:latin typeface="+mj-ea"/>
                  <a:ea typeface="+mj-ea"/>
                </a:rPr>
                <a:t>04</a:t>
              </a:r>
            </a:p>
          </p:txBody>
        </p:sp>
        <p:sp>
          <p:nvSpPr>
            <p:cNvPr id="47" name="TextBox 7">
              <a:extLst>
                <a:ext uri="{FF2B5EF4-FFF2-40B4-BE49-F238E27FC236}">
                  <a16:creationId xmlns:a16="http://schemas.microsoft.com/office/drawing/2014/main" id="{8951F472-9472-4D07-9E81-5C19D841AEB1}"/>
                </a:ext>
              </a:extLst>
            </p:cNvPr>
            <p:cNvSpPr txBox="1"/>
            <p:nvPr/>
          </p:nvSpPr>
          <p:spPr>
            <a:xfrm>
              <a:off x="5862733" y="6963664"/>
              <a:ext cx="2880000" cy="787400"/>
            </a:xfrm>
            <a:prstGeom prst="rect">
              <a:avLst/>
            </a:prstGeom>
          </p:spPr>
          <p:txBody>
            <a:bodyPr lIns="0" tIns="0" rIns="0" bIns="0" rtlCol="0" anchor="t" anchorCtr="0"/>
            <a:lstStyle/>
            <a:p>
              <a:pPr lvl="0" algn="ctr">
                <a:lnSpc>
                  <a:spcPct val="107899"/>
                </a:lnSpc>
              </a:pPr>
              <a:r>
                <a:rPr lang="en-US" altLang="ko-KR" sz="3600" b="1" dirty="0">
                  <a:solidFill>
                    <a:srgbClr val="00074E"/>
                  </a:solidFill>
                  <a:latin typeface="+mj-ea"/>
                </a:rPr>
                <a:t>Results</a:t>
              </a:r>
              <a:endParaRPr lang="ko-KR" altLang="ko-KR" sz="3600" b="1" dirty="0">
                <a:solidFill>
                  <a:srgbClr val="00074E"/>
                </a:solidFill>
                <a:latin typeface="+mj-ea"/>
              </a:endParaRP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5B8E3119-A398-4531-9AEA-9853428CC22B}"/>
              </a:ext>
            </a:extLst>
          </p:cNvPr>
          <p:cNvGrpSpPr/>
          <p:nvPr/>
        </p:nvGrpSpPr>
        <p:grpSpPr>
          <a:xfrm>
            <a:off x="7459031" y="6010500"/>
            <a:ext cx="3268844" cy="1800000"/>
            <a:chOff x="10618555" y="6074664"/>
            <a:chExt cx="3149048" cy="1676400"/>
          </a:xfrm>
        </p:grpSpPr>
        <p:pic>
          <p:nvPicPr>
            <p:cNvPr id="42" name="Picture 5">
              <a:extLst>
                <a:ext uri="{FF2B5EF4-FFF2-40B4-BE49-F238E27FC236}">
                  <a16:creationId xmlns:a16="http://schemas.microsoft.com/office/drawing/2014/main" id="{9C703D6B-3673-4D1C-8B6A-4BC3EE2C2A2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618555" y="6722363"/>
              <a:ext cx="3149048" cy="18000"/>
            </a:xfrm>
            <a:prstGeom prst="rect">
              <a:avLst/>
            </a:prstGeom>
          </p:spPr>
        </p:pic>
        <p:sp>
          <p:nvSpPr>
            <p:cNvPr id="43" name="TextBox 6">
              <a:extLst>
                <a:ext uri="{FF2B5EF4-FFF2-40B4-BE49-F238E27FC236}">
                  <a16:creationId xmlns:a16="http://schemas.microsoft.com/office/drawing/2014/main" id="{F38E241A-2338-4EB1-AF2D-0B791B5E93A7}"/>
                </a:ext>
              </a:extLst>
            </p:cNvPr>
            <p:cNvSpPr txBox="1"/>
            <p:nvPr/>
          </p:nvSpPr>
          <p:spPr>
            <a:xfrm>
              <a:off x="10753079" y="6074664"/>
              <a:ext cx="2880000" cy="3556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ctr">
                <a:lnSpc>
                  <a:spcPct val="107899"/>
                </a:lnSpc>
              </a:pPr>
              <a:r>
                <a:rPr lang="en-US" sz="3600" b="0" i="0" u="none" strike="noStrike" dirty="0">
                  <a:solidFill>
                    <a:srgbClr val="4A5BA3"/>
                  </a:solidFill>
                  <a:latin typeface="+mj-ea"/>
                  <a:ea typeface="+mj-ea"/>
                </a:rPr>
                <a:t>05</a:t>
              </a:r>
            </a:p>
          </p:txBody>
        </p:sp>
        <p:sp>
          <p:nvSpPr>
            <p:cNvPr id="44" name="TextBox 7">
              <a:extLst>
                <a:ext uri="{FF2B5EF4-FFF2-40B4-BE49-F238E27FC236}">
                  <a16:creationId xmlns:a16="http://schemas.microsoft.com/office/drawing/2014/main" id="{F17A6CF8-1ECD-49B4-9F00-52055EBECE1E}"/>
                </a:ext>
              </a:extLst>
            </p:cNvPr>
            <p:cNvSpPr txBox="1"/>
            <p:nvPr/>
          </p:nvSpPr>
          <p:spPr>
            <a:xfrm>
              <a:off x="10753079" y="6963664"/>
              <a:ext cx="2880000" cy="787400"/>
            </a:xfrm>
            <a:prstGeom prst="rect">
              <a:avLst/>
            </a:prstGeom>
          </p:spPr>
          <p:txBody>
            <a:bodyPr lIns="0" tIns="0" rIns="0" bIns="0" rtlCol="0" anchor="t" anchorCtr="0"/>
            <a:lstStyle/>
            <a:p>
              <a:pPr lvl="0" algn="ctr">
                <a:lnSpc>
                  <a:spcPct val="107899"/>
                </a:lnSpc>
              </a:pPr>
              <a:r>
                <a:rPr lang="en-US" altLang="ko-KR" sz="3600" b="1" dirty="0">
                  <a:solidFill>
                    <a:srgbClr val="00074E"/>
                  </a:solidFill>
                  <a:latin typeface="+mj-ea"/>
                </a:rPr>
                <a:t>API</a:t>
              </a:r>
              <a:endParaRPr lang="ko-KR" altLang="ko-KR" sz="3600" b="1" dirty="0">
                <a:solidFill>
                  <a:srgbClr val="00074E"/>
                </a:solidFill>
                <a:latin typeface="+mj-ea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703D6740-AB34-E105-283A-568FE372E93E}"/>
              </a:ext>
            </a:extLst>
          </p:cNvPr>
          <p:cNvGrpSpPr/>
          <p:nvPr/>
        </p:nvGrpSpPr>
        <p:grpSpPr>
          <a:xfrm>
            <a:off x="12115800" y="6010500"/>
            <a:ext cx="3268844" cy="1800000"/>
            <a:chOff x="10618555" y="6074664"/>
            <a:chExt cx="3149048" cy="1676400"/>
          </a:xfrm>
        </p:grpSpPr>
        <p:pic>
          <p:nvPicPr>
            <p:cNvPr id="5" name="Picture 5">
              <a:extLst>
                <a:ext uri="{FF2B5EF4-FFF2-40B4-BE49-F238E27FC236}">
                  <a16:creationId xmlns:a16="http://schemas.microsoft.com/office/drawing/2014/main" id="{5AB2AD65-2F76-B891-877F-AD40361F222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618555" y="6722363"/>
              <a:ext cx="3149048" cy="18000"/>
            </a:xfrm>
            <a:prstGeom prst="rect">
              <a:avLst/>
            </a:prstGeom>
          </p:spPr>
        </p:pic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90F7C0D3-5C10-B3E3-FB7F-D3259A9461D2}"/>
                </a:ext>
              </a:extLst>
            </p:cNvPr>
            <p:cNvSpPr txBox="1"/>
            <p:nvPr/>
          </p:nvSpPr>
          <p:spPr>
            <a:xfrm>
              <a:off x="10753079" y="6074664"/>
              <a:ext cx="2880000" cy="3556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ctr">
                <a:lnSpc>
                  <a:spcPct val="107899"/>
                </a:lnSpc>
              </a:pPr>
              <a:r>
                <a:rPr lang="en-US" sz="3600" b="0" i="0" u="none" strike="noStrike" dirty="0">
                  <a:solidFill>
                    <a:srgbClr val="4A5BA3"/>
                  </a:solidFill>
                  <a:latin typeface="+mj-ea"/>
                  <a:ea typeface="+mj-ea"/>
                </a:rPr>
                <a:t>06</a:t>
              </a:r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2C29EC8-E8A9-2DE8-A726-0277BA9E14A1}"/>
                </a:ext>
              </a:extLst>
            </p:cNvPr>
            <p:cNvSpPr txBox="1"/>
            <p:nvPr/>
          </p:nvSpPr>
          <p:spPr>
            <a:xfrm>
              <a:off x="10753079" y="6963664"/>
              <a:ext cx="2880000" cy="787400"/>
            </a:xfrm>
            <a:prstGeom prst="rect">
              <a:avLst/>
            </a:prstGeom>
          </p:spPr>
          <p:txBody>
            <a:bodyPr lIns="0" tIns="0" rIns="0" bIns="0" rtlCol="0" anchor="t" anchorCtr="0"/>
            <a:lstStyle/>
            <a:p>
              <a:pPr lvl="0" algn="ctr">
                <a:lnSpc>
                  <a:spcPct val="107899"/>
                </a:lnSpc>
              </a:pPr>
              <a:r>
                <a:rPr lang="en-US" altLang="ko-KR" sz="3600" b="1" dirty="0">
                  <a:solidFill>
                    <a:srgbClr val="00074E"/>
                  </a:solidFill>
                  <a:latin typeface="+mj-ea"/>
                </a:rPr>
                <a:t>Conclusion</a:t>
              </a:r>
              <a:endParaRPr lang="ko-KR" altLang="ko-KR" sz="3600" b="1" dirty="0">
                <a:solidFill>
                  <a:srgbClr val="00074E"/>
                </a:solidFill>
                <a:latin typeface="+mj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275BF5-8B23-41D5-B60E-AD8B318AAB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AEA0D0BB-2049-3D52-4F4E-268D87083E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0" y="5143500"/>
            <a:ext cx="18300700" cy="51689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6BCE0608-A150-2FF1-4BAD-AFB56F2199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00" y="2057400"/>
            <a:ext cx="17043400" cy="6172200"/>
          </a:xfrm>
          <a:prstGeom prst="rect">
            <a:avLst/>
          </a:prstGeom>
        </p:spPr>
      </p:pic>
      <p:sp>
        <p:nvSpPr>
          <p:cNvPr id="14" name="TextBox 14">
            <a:extLst>
              <a:ext uri="{FF2B5EF4-FFF2-40B4-BE49-F238E27FC236}">
                <a16:creationId xmlns:a16="http://schemas.microsoft.com/office/drawing/2014/main" id="{C4CAD746-90D9-CC0A-CFCB-2D1D7C9BD1A6}"/>
              </a:ext>
            </a:extLst>
          </p:cNvPr>
          <p:cNvSpPr txBox="1"/>
          <p:nvPr/>
        </p:nvSpPr>
        <p:spPr>
          <a:xfrm>
            <a:off x="1231900" y="3784600"/>
            <a:ext cx="3721100" cy="977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5500" b="1" i="0" u="none" strike="noStrike" dirty="0">
                <a:solidFill>
                  <a:srgbClr val="00074E"/>
                </a:solidFill>
                <a:latin typeface="Pretendard SemiBold"/>
              </a:rPr>
              <a:t>PART 5.</a:t>
            </a: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A4E53347-CBE8-9690-2D47-9EFB42603974}"/>
              </a:ext>
            </a:extLst>
          </p:cNvPr>
          <p:cNvSpPr txBox="1"/>
          <p:nvPr/>
        </p:nvSpPr>
        <p:spPr>
          <a:xfrm>
            <a:off x="4876800" y="3784600"/>
            <a:ext cx="9474200" cy="2057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107899"/>
              </a:lnSpc>
            </a:pPr>
            <a:r>
              <a:rPr lang="en-US" altLang="ko-KR" sz="6000" b="1" dirty="0">
                <a:solidFill>
                  <a:srgbClr val="00074E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API</a:t>
            </a:r>
            <a:endParaRPr lang="ko-KR" altLang="ko-KR" sz="6000" b="1" dirty="0">
              <a:solidFill>
                <a:srgbClr val="00074E"/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sp>
        <p:nvSpPr>
          <p:cNvPr id="6" name="TextBox 8">
            <a:extLst>
              <a:ext uri="{FF2B5EF4-FFF2-40B4-BE49-F238E27FC236}">
                <a16:creationId xmlns:a16="http://schemas.microsoft.com/office/drawing/2014/main" id="{ECEAB2B5-DB35-8C5D-4D17-00434C4BC348}"/>
              </a:ext>
            </a:extLst>
          </p:cNvPr>
          <p:cNvSpPr txBox="1"/>
          <p:nvPr/>
        </p:nvSpPr>
        <p:spPr>
          <a:xfrm>
            <a:off x="16040100" y="7986486"/>
            <a:ext cx="1651000" cy="266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07899"/>
              </a:lnSpc>
            </a:pPr>
            <a:r>
              <a:rPr lang="ko-KR" altLang="en-US" sz="1600" b="1" spc="100" dirty="0">
                <a:solidFill>
                  <a:srgbClr val="FFFFFF"/>
                </a:solidFill>
                <a:latin typeface="+mj-ea"/>
                <a:ea typeface="+mj-ea"/>
              </a:rPr>
              <a:t>한국 </a:t>
            </a:r>
            <a:r>
              <a:rPr lang="en-US" altLang="ko-KR" sz="1600" b="1" spc="100" dirty="0">
                <a:solidFill>
                  <a:srgbClr val="FFFFFF"/>
                </a:solidFill>
                <a:latin typeface="+mj-ea"/>
                <a:ea typeface="+mj-ea"/>
              </a:rPr>
              <a:t>IT </a:t>
            </a:r>
            <a:r>
              <a:rPr lang="ko-KR" altLang="en-US" sz="1600" b="1" spc="100" dirty="0">
                <a:solidFill>
                  <a:srgbClr val="FFFFFF"/>
                </a:solidFill>
                <a:latin typeface="+mj-ea"/>
                <a:ea typeface="+mj-ea"/>
              </a:rPr>
              <a:t>교육원</a:t>
            </a:r>
            <a:endParaRPr lang="en-US" sz="1600" b="1" i="0" u="none" strike="noStrike" spc="100" dirty="0">
              <a:solidFill>
                <a:srgbClr val="FFFFFF"/>
              </a:solidFill>
              <a:latin typeface="+mj-ea"/>
              <a:ea typeface="+mj-ea"/>
            </a:endParaRPr>
          </a:p>
        </p:txBody>
      </p:sp>
      <p:pic>
        <p:nvPicPr>
          <p:cNvPr id="7" name="Picture 2" descr="한국IT교육원 (@hankookit) / X">
            <a:extLst>
              <a:ext uri="{FF2B5EF4-FFF2-40B4-BE49-F238E27FC236}">
                <a16:creationId xmlns:a16="http://schemas.microsoft.com/office/drawing/2014/main" id="{44258916-82D7-E840-440E-B015EDA46A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78" b="89778" l="3556" r="96889">
                        <a14:foregroundMark x1="6222" y1="74667" x2="6222" y2="74667"/>
                        <a14:foregroundMark x1="48444" y1="19111" x2="48444" y2="19111"/>
                        <a14:foregroundMark x1="92889" y1="87556" x2="92889" y2="87556"/>
                        <a14:foregroundMark x1="4444" y1="74667" x2="4444" y2="74667"/>
                        <a14:foregroundMark x1="3556" y1="75111" x2="3556" y2="75111"/>
                        <a14:foregroundMark x1="96889" y1="89778" x2="96889" y2="897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51275" y="7088963"/>
            <a:ext cx="897523" cy="897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46553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5BBC46-4293-F2CB-B877-8A997D3E22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FCF7EFC0-EC22-D941-8F2D-4A0C832C57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700" y="5143500"/>
            <a:ext cx="18300700" cy="5168900"/>
          </a:xfrm>
          <a:prstGeom prst="rect">
            <a:avLst/>
          </a:prstGeom>
        </p:spPr>
      </p:pic>
      <p:pic>
        <p:nvPicPr>
          <p:cNvPr id="32" name="Picture 3">
            <a:extLst>
              <a:ext uri="{FF2B5EF4-FFF2-40B4-BE49-F238E27FC236}">
                <a16:creationId xmlns:a16="http://schemas.microsoft.com/office/drawing/2014/main" id="{7EE875B2-2550-46E8-97A0-2ACBEEAA8BD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15950" y="535286"/>
            <a:ext cx="17043400" cy="9156700"/>
          </a:xfrm>
          <a:prstGeom prst="rect">
            <a:avLst/>
          </a:prstGeom>
        </p:spPr>
      </p:pic>
      <p:sp>
        <p:nvSpPr>
          <p:cNvPr id="14" name="TextBox 14">
            <a:extLst>
              <a:ext uri="{FF2B5EF4-FFF2-40B4-BE49-F238E27FC236}">
                <a16:creationId xmlns:a16="http://schemas.microsoft.com/office/drawing/2014/main" id="{07245193-6BD0-5BEE-2EC2-39256DE06373}"/>
              </a:ext>
            </a:extLst>
          </p:cNvPr>
          <p:cNvSpPr txBox="1"/>
          <p:nvPr/>
        </p:nvSpPr>
        <p:spPr>
          <a:xfrm>
            <a:off x="4210050" y="922270"/>
            <a:ext cx="9715500" cy="977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altLang="ko-KR" sz="5500" b="1" i="0" u="none" strike="noStrike" dirty="0">
                <a:solidFill>
                  <a:srgbClr val="00074E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API </a:t>
            </a:r>
            <a:r>
              <a:rPr lang="ko-KR" altLang="en-US" sz="5500" b="1" i="0" u="none" strike="noStrike" dirty="0">
                <a:solidFill>
                  <a:srgbClr val="00074E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파이프라인</a:t>
            </a:r>
            <a:endParaRPr lang="ko-KR" sz="5500" b="1" i="0" u="none" strike="noStrike" dirty="0">
              <a:solidFill>
                <a:srgbClr val="00074E"/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45E94D-9873-A53E-0D72-D1F22AAD0BB0}"/>
              </a:ext>
            </a:extLst>
          </p:cNvPr>
          <p:cNvSpPr txBox="1"/>
          <p:nvPr/>
        </p:nvSpPr>
        <p:spPr>
          <a:xfrm>
            <a:off x="8766114" y="9855805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- 13 -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63BFEDA4-8F15-9244-6D93-87968765D1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7600" y="368300"/>
            <a:ext cx="2832100" cy="1498600"/>
          </a:xfrm>
          <a:prstGeom prst="rect">
            <a:avLst/>
          </a:prstGeom>
        </p:spPr>
      </p:pic>
      <p:sp>
        <p:nvSpPr>
          <p:cNvPr id="10" name="TextBox 5">
            <a:extLst>
              <a:ext uri="{FF2B5EF4-FFF2-40B4-BE49-F238E27FC236}">
                <a16:creationId xmlns:a16="http://schemas.microsoft.com/office/drawing/2014/main" id="{3159570B-F0A8-F2E5-85F5-CEC07903EEDD}"/>
              </a:ext>
            </a:extLst>
          </p:cNvPr>
          <p:cNvSpPr txBox="1"/>
          <p:nvPr/>
        </p:nvSpPr>
        <p:spPr>
          <a:xfrm>
            <a:off x="1511300" y="723900"/>
            <a:ext cx="2044700" cy="647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07899"/>
              </a:lnSpc>
            </a:pPr>
            <a:r>
              <a:rPr lang="en-US" sz="2400" b="1" spc="100" dirty="0">
                <a:solidFill>
                  <a:srgbClr val="FFFFFF"/>
                </a:solidFill>
                <a:latin typeface="Pretendard Medium"/>
              </a:rPr>
              <a:t>API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ABF41828-A8AB-C6C7-4C74-AF18FFFFB9A0}"/>
              </a:ext>
            </a:extLst>
          </p:cNvPr>
          <p:cNvGrpSpPr/>
          <p:nvPr/>
        </p:nvGrpSpPr>
        <p:grpSpPr>
          <a:xfrm>
            <a:off x="3924300" y="2439741"/>
            <a:ext cx="10439400" cy="6666159"/>
            <a:chOff x="4191000" y="2247900"/>
            <a:chExt cx="10439400" cy="6666159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50FA4E5-D98B-4DA8-BBF2-EC61B92A71FA}"/>
                </a:ext>
              </a:extLst>
            </p:cNvPr>
            <p:cNvSpPr txBox="1"/>
            <p:nvPr/>
          </p:nvSpPr>
          <p:spPr>
            <a:xfrm>
              <a:off x="8171891" y="7814053"/>
              <a:ext cx="2187665" cy="5431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>
                  <a:latin typeface="+mn-ea"/>
                </a:rPr>
                <a:t>4. </a:t>
              </a:r>
              <a:r>
                <a:rPr lang="ko-KR" altLang="en-US" sz="2800" b="1" dirty="0">
                  <a:latin typeface="+mn-ea"/>
                </a:rPr>
                <a:t>결과 출력</a:t>
              </a:r>
              <a:endParaRPr lang="en-US" altLang="ko-KR" sz="2800" b="1" dirty="0">
                <a:latin typeface="+mn-ea"/>
              </a:endParaRPr>
            </a:p>
          </p:txBody>
        </p:sp>
        <p:pic>
          <p:nvPicPr>
            <p:cNvPr id="29" name="Picture 4" descr="방향 화살표 ">
              <a:extLst>
                <a:ext uri="{FF2B5EF4-FFF2-40B4-BE49-F238E27FC236}">
                  <a16:creationId xmlns:a16="http://schemas.microsoft.com/office/drawing/2014/main" id="{7137619B-3EB9-4751-8A4C-54642729AA06}"/>
                </a:ext>
              </a:extLst>
            </p:cNvPr>
            <p:cNvPicPr preferRelativeResize="0"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40586" y="4762588"/>
              <a:ext cx="1050274" cy="10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F470C41-0029-4424-9904-2E7284CCEF04}"/>
                </a:ext>
              </a:extLst>
            </p:cNvPr>
            <p:cNvSpPr txBox="1"/>
            <p:nvPr/>
          </p:nvSpPr>
          <p:spPr>
            <a:xfrm>
              <a:off x="4481915" y="2247900"/>
              <a:ext cx="2832100" cy="5431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indent="-457200">
                <a:buAutoNum type="arabicPeriod"/>
              </a:pPr>
              <a:r>
                <a:rPr lang="en-US" altLang="ko-KR" sz="2800" b="1" dirty="0">
                  <a:latin typeface="+mn-ea"/>
                </a:rPr>
                <a:t>3D</a:t>
              </a:r>
              <a:r>
                <a:rPr lang="ko-KR" altLang="en-US" sz="2800" b="1" dirty="0">
                  <a:latin typeface="+mn-ea"/>
                </a:rPr>
                <a:t> </a:t>
              </a:r>
              <a:r>
                <a:rPr lang="en-US" altLang="ko-KR" sz="2800" b="1" dirty="0">
                  <a:latin typeface="+mn-ea"/>
                </a:rPr>
                <a:t>MRI </a:t>
              </a:r>
              <a:r>
                <a:rPr lang="ko-KR" altLang="en-US" sz="2800" b="1" dirty="0">
                  <a:latin typeface="+mn-ea"/>
                </a:rPr>
                <a:t>파일 </a:t>
              </a:r>
              <a:endParaRPr lang="en-US" altLang="ko-KR" sz="2800" b="1" dirty="0">
                <a:latin typeface="+mn-ea"/>
              </a:endParaRPr>
            </a:p>
          </p:txBody>
        </p:sp>
        <p:pic>
          <p:nvPicPr>
            <p:cNvPr id="15" name="Picture 4" descr="방향 화살표 ">
              <a:extLst>
                <a:ext uri="{FF2B5EF4-FFF2-40B4-BE49-F238E27FC236}">
                  <a16:creationId xmlns:a16="http://schemas.microsoft.com/office/drawing/2014/main" id="{3AE1D820-9EA3-4278-B600-BA4E97363CE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5686201" y="3066594"/>
              <a:ext cx="423529" cy="4235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64C4EE22-0820-44E4-B0B1-659283A7297A}"/>
                </a:ext>
              </a:extLst>
            </p:cNvPr>
            <p:cNvSpPr/>
            <p:nvPr/>
          </p:nvSpPr>
          <p:spPr>
            <a:xfrm>
              <a:off x="4191000" y="3514059"/>
              <a:ext cx="3600000" cy="5400000"/>
            </a:xfrm>
            <a:prstGeom prst="rect">
              <a:avLst/>
            </a:prstGeom>
            <a:solidFill>
              <a:schemeClr val="accent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dirty="0">
                <a:solidFill>
                  <a:schemeClr val="tx1"/>
                </a:solidFill>
                <a:latin typeface="Calibri (본문)"/>
              </a:endParaRPr>
            </a:p>
          </p:txBody>
        </p:sp>
        <p:pic>
          <p:nvPicPr>
            <p:cNvPr id="12" name="Picture 2" descr="프론트엔드 개발 ">
              <a:extLst>
                <a:ext uri="{FF2B5EF4-FFF2-40B4-BE49-F238E27FC236}">
                  <a16:creationId xmlns:a16="http://schemas.microsoft.com/office/drawing/2014/main" id="{174A5F2D-6D48-45C0-9BED-E13BC3B4E3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99130" y="5135150"/>
              <a:ext cx="1983740" cy="2117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C7D3BAF-6997-4EE1-8141-76DF0C4145E9}"/>
                </a:ext>
              </a:extLst>
            </p:cNvPr>
            <p:cNvSpPr txBox="1"/>
            <p:nvPr/>
          </p:nvSpPr>
          <p:spPr>
            <a:xfrm>
              <a:off x="4859231" y="3798144"/>
              <a:ext cx="2263539" cy="9776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b="1" dirty="0" err="1">
                  <a:latin typeface="+mn-ea"/>
                </a:rPr>
                <a:t>프론트엔드</a:t>
              </a:r>
              <a:br>
                <a:rPr lang="en-US" altLang="ko-KR" sz="2800" b="1" dirty="0">
                  <a:latin typeface="+mn-ea"/>
                </a:rPr>
              </a:br>
              <a:r>
                <a:rPr lang="en-US" altLang="ko-KR" sz="2800" b="1" dirty="0">
                  <a:latin typeface="+mn-ea"/>
                </a:rPr>
                <a:t>(</a:t>
              </a:r>
              <a:r>
                <a:rPr lang="en-US" altLang="ko-KR" sz="2800" b="1" dirty="0" err="1">
                  <a:latin typeface="+mn-ea"/>
                </a:rPr>
                <a:t>SvelteKit</a:t>
              </a:r>
              <a:r>
                <a:rPr lang="en-US" altLang="ko-KR" sz="2800" b="1" dirty="0">
                  <a:latin typeface="+mn-ea"/>
                </a:rPr>
                <a:t>)</a:t>
              </a:r>
              <a:endParaRPr lang="ko-KR" altLang="en-US" sz="2800" b="1" dirty="0">
                <a:latin typeface="+mn-ea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105E579B-F8B6-47FE-8E33-8AAE23BFCC83}"/>
                </a:ext>
              </a:extLst>
            </p:cNvPr>
            <p:cNvSpPr/>
            <p:nvPr/>
          </p:nvSpPr>
          <p:spPr>
            <a:xfrm>
              <a:off x="11030400" y="3514059"/>
              <a:ext cx="3600000" cy="5400000"/>
            </a:xfrm>
            <a:prstGeom prst="rect">
              <a:avLst/>
            </a:prstGeom>
            <a:solidFill>
              <a:schemeClr val="accent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dirty="0">
                <a:solidFill>
                  <a:schemeClr val="tx1"/>
                </a:solidFill>
                <a:latin typeface="Calibri (본문)"/>
              </a:endParaRPr>
            </a:p>
          </p:txBody>
        </p:sp>
        <p:pic>
          <p:nvPicPr>
            <p:cNvPr id="17" name="Picture 6" descr="인공 지능 ">
              <a:extLst>
                <a:ext uri="{FF2B5EF4-FFF2-40B4-BE49-F238E27FC236}">
                  <a16:creationId xmlns:a16="http://schemas.microsoft.com/office/drawing/2014/main" id="{F2A04F57-08A9-4FB9-B135-840FF06ABB1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983340" y="4439982"/>
              <a:ext cx="1694118" cy="16941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F712EA1-258A-4247-8FD3-F94FC8A5AFB5}"/>
                </a:ext>
              </a:extLst>
            </p:cNvPr>
            <p:cNvSpPr txBox="1"/>
            <p:nvPr/>
          </p:nvSpPr>
          <p:spPr>
            <a:xfrm>
              <a:off x="11534211" y="6604218"/>
              <a:ext cx="2592376" cy="18158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800" dirty="0" err="1">
                  <a:latin typeface="+mn-ea"/>
                </a:rPr>
                <a:t>전처리</a:t>
              </a:r>
              <a:endParaRPr lang="en-US" altLang="ko-KR" sz="2800" dirty="0">
                <a:latin typeface="+mn-ea"/>
              </a:endParaRPr>
            </a:p>
            <a:p>
              <a:pPr algn="ctr"/>
              <a:endParaRPr lang="en-US" altLang="ko-KR" sz="2800" dirty="0">
                <a:latin typeface="+mn-ea"/>
              </a:endParaRPr>
            </a:p>
            <a:p>
              <a:pPr algn="ctr"/>
              <a:endParaRPr lang="en-US" altLang="ko-KR" sz="2800" dirty="0">
                <a:latin typeface="+mn-ea"/>
              </a:endParaRPr>
            </a:p>
            <a:p>
              <a:pPr algn="ctr"/>
              <a:r>
                <a:rPr lang="ko-KR" altLang="en-US" sz="2800" dirty="0">
                  <a:latin typeface="+mn-ea"/>
                </a:rPr>
                <a:t>모델 예측 추론</a:t>
              </a:r>
              <a:endParaRPr lang="en-US" altLang="ko-KR" sz="2800" dirty="0">
                <a:latin typeface="+mn-ea"/>
              </a:endParaRPr>
            </a:p>
          </p:txBody>
        </p:sp>
        <p:pic>
          <p:nvPicPr>
            <p:cNvPr id="19" name="Picture 4" descr="방향 화살표 ">
              <a:extLst>
                <a:ext uri="{FF2B5EF4-FFF2-40B4-BE49-F238E27FC236}">
                  <a16:creationId xmlns:a16="http://schemas.microsoft.com/office/drawing/2014/main" id="{6B68A3DB-2E03-449A-83D7-4434EED2F3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12618635" y="7247489"/>
              <a:ext cx="423529" cy="4235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4BDE09C-CF3A-448D-BDB7-9EFA7A245760}"/>
                </a:ext>
              </a:extLst>
            </p:cNvPr>
            <p:cNvSpPr txBox="1"/>
            <p:nvPr/>
          </p:nvSpPr>
          <p:spPr>
            <a:xfrm>
              <a:off x="11264700" y="3719273"/>
              <a:ext cx="3131399" cy="5431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>
                  <a:latin typeface="+mn-ea"/>
                </a:rPr>
                <a:t>3. </a:t>
              </a:r>
              <a:r>
                <a:rPr lang="ko-KR" altLang="en-US" sz="2800" b="1" dirty="0" err="1">
                  <a:latin typeface="+mn-ea"/>
                </a:rPr>
                <a:t>백엔드</a:t>
              </a:r>
              <a:r>
                <a:rPr lang="en-US" altLang="ko-KR" sz="2800" b="1" dirty="0">
                  <a:latin typeface="+mn-ea"/>
                </a:rPr>
                <a:t>(</a:t>
              </a:r>
              <a:r>
                <a:rPr lang="en-US" altLang="ko-KR" sz="2800" b="1" dirty="0" err="1">
                  <a:latin typeface="+mn-ea"/>
                </a:rPr>
                <a:t>FastAPI</a:t>
              </a:r>
              <a:r>
                <a:rPr lang="en-US" altLang="ko-KR" sz="2800" b="1" dirty="0">
                  <a:latin typeface="+mn-ea"/>
                </a:rPr>
                <a:t>)</a:t>
              </a:r>
              <a:endParaRPr lang="ko-KR" altLang="en-US" sz="2800" b="1" dirty="0">
                <a:latin typeface="+mn-ea"/>
              </a:endParaRPr>
            </a:p>
          </p:txBody>
        </p:sp>
        <p:pic>
          <p:nvPicPr>
            <p:cNvPr id="34" name="Picture 4" descr="방향 화살표 ">
              <a:extLst>
                <a:ext uri="{FF2B5EF4-FFF2-40B4-BE49-F238E27FC236}">
                  <a16:creationId xmlns:a16="http://schemas.microsoft.com/office/drawing/2014/main" id="{65D061AC-63B3-4078-9FC4-330C6752A89B}"/>
                </a:ext>
              </a:extLst>
            </p:cNvPr>
            <p:cNvPicPr preferRelativeResize="0"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8725724" y="6683871"/>
              <a:ext cx="1080000" cy="10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D15C601D-66F6-4E31-9084-0829A1820CE3}"/>
                </a:ext>
              </a:extLst>
            </p:cNvPr>
            <p:cNvSpPr txBox="1"/>
            <p:nvPr/>
          </p:nvSpPr>
          <p:spPr>
            <a:xfrm>
              <a:off x="8001000" y="4258009"/>
              <a:ext cx="252944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>
                  <a:latin typeface="+mn-ea"/>
                </a:rPr>
                <a:t>2. </a:t>
              </a:r>
              <a:r>
                <a:rPr lang="ko-KR" altLang="en-US" sz="2800" b="1" dirty="0" err="1">
                  <a:latin typeface="+mn-ea"/>
                </a:rPr>
                <a:t>백엔드</a:t>
              </a:r>
              <a:r>
                <a:rPr lang="ko-KR" altLang="en-US" sz="2800" b="1" dirty="0">
                  <a:latin typeface="+mn-ea"/>
                </a:rPr>
                <a:t> 요청</a:t>
              </a:r>
              <a:endParaRPr lang="en-US" altLang="ko-KR" sz="2800" b="1" dirty="0">
                <a:latin typeface="+mn-ea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74BEBB1-3245-3F8A-3612-E9AC95BEDFBD}"/>
                </a:ext>
              </a:extLst>
            </p:cNvPr>
            <p:cNvSpPr txBox="1"/>
            <p:nvPr/>
          </p:nvSpPr>
          <p:spPr>
            <a:xfrm>
              <a:off x="4632815" y="7757508"/>
              <a:ext cx="271637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800" b="1" dirty="0">
                  <a:latin typeface="+mn-ea"/>
                </a:rPr>
                <a:t>5. </a:t>
              </a:r>
              <a:r>
                <a:rPr lang="ko-KR" altLang="en-US" sz="2800" b="1" dirty="0">
                  <a:latin typeface="+mn-ea"/>
                </a:rPr>
                <a:t>시각화 생성</a:t>
              </a:r>
              <a:endParaRPr lang="en-US" altLang="ko-KR" sz="2800" b="1" dirty="0"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225421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5BBC46-4293-F2CB-B877-8A997D3E22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FCF7EFC0-EC22-D941-8F2D-4A0C832C57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700" y="5143500"/>
            <a:ext cx="18300700" cy="5168900"/>
          </a:xfrm>
          <a:prstGeom prst="rect">
            <a:avLst/>
          </a:prstGeom>
        </p:spPr>
      </p:pic>
      <p:pic>
        <p:nvPicPr>
          <p:cNvPr id="9" name="Picture 3">
            <a:extLst>
              <a:ext uri="{FF2B5EF4-FFF2-40B4-BE49-F238E27FC236}">
                <a16:creationId xmlns:a16="http://schemas.microsoft.com/office/drawing/2014/main" id="{BF6730D8-6F75-43FF-9C96-E663FD9FF97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15950" y="535286"/>
            <a:ext cx="17043400" cy="91567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D45E94D-9873-A53E-0D72-D1F22AAD0BB0}"/>
              </a:ext>
            </a:extLst>
          </p:cNvPr>
          <p:cNvSpPr txBox="1"/>
          <p:nvPr/>
        </p:nvSpPr>
        <p:spPr>
          <a:xfrm>
            <a:off x="8766114" y="9855805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- 14 -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84137DE-2ED9-42F7-92C0-0683A54ABD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9142" y="1866900"/>
            <a:ext cx="9016999" cy="7696200"/>
          </a:xfrm>
          <a:prstGeom prst="rect">
            <a:avLst/>
          </a:prstGeom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3D6E6057-AF36-E0BA-A88F-42482B880D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7600" y="368300"/>
            <a:ext cx="2832100" cy="1498600"/>
          </a:xfrm>
          <a:prstGeom prst="rect">
            <a:avLst/>
          </a:prstGeom>
        </p:spPr>
      </p:pic>
      <p:sp>
        <p:nvSpPr>
          <p:cNvPr id="8" name="TextBox 5">
            <a:extLst>
              <a:ext uri="{FF2B5EF4-FFF2-40B4-BE49-F238E27FC236}">
                <a16:creationId xmlns:a16="http://schemas.microsoft.com/office/drawing/2014/main" id="{EA6C563E-59DF-EBD9-D1BC-E3CE45FD0097}"/>
              </a:ext>
            </a:extLst>
          </p:cNvPr>
          <p:cNvSpPr txBox="1"/>
          <p:nvPr/>
        </p:nvSpPr>
        <p:spPr>
          <a:xfrm>
            <a:off x="1511300" y="723900"/>
            <a:ext cx="2044700" cy="647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07899"/>
              </a:lnSpc>
            </a:pPr>
            <a:r>
              <a:rPr lang="en-US" sz="2400" b="1" i="0" u="none" strike="noStrike" spc="100" dirty="0">
                <a:solidFill>
                  <a:srgbClr val="FFFFFF"/>
                </a:solidFill>
                <a:latin typeface="Pretendard Medium"/>
              </a:rPr>
              <a:t>API</a:t>
            </a:r>
          </a:p>
        </p:txBody>
      </p:sp>
      <p:sp>
        <p:nvSpPr>
          <p:cNvPr id="10" name="TextBox 14">
            <a:extLst>
              <a:ext uri="{FF2B5EF4-FFF2-40B4-BE49-F238E27FC236}">
                <a16:creationId xmlns:a16="http://schemas.microsoft.com/office/drawing/2014/main" id="{1BAC775B-970E-484D-A765-910AF947581F}"/>
              </a:ext>
            </a:extLst>
          </p:cNvPr>
          <p:cNvSpPr txBox="1"/>
          <p:nvPr/>
        </p:nvSpPr>
        <p:spPr>
          <a:xfrm>
            <a:off x="4210050" y="922270"/>
            <a:ext cx="9715500" cy="977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altLang="ko-KR" sz="5500" b="1" i="0" u="none" strike="noStrike" dirty="0">
                <a:solidFill>
                  <a:srgbClr val="00074E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API </a:t>
            </a:r>
            <a:r>
              <a:rPr lang="ko-KR" altLang="en-US" sz="5500" b="1" dirty="0">
                <a:solidFill>
                  <a:srgbClr val="00074E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화면 구성</a:t>
            </a:r>
            <a:endParaRPr lang="ko-KR" sz="5500" b="1" i="0" u="none" strike="noStrike" dirty="0">
              <a:solidFill>
                <a:srgbClr val="00074E"/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690430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5BBC46-4293-F2CB-B877-8A997D3E22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FCF7EFC0-EC22-D941-8F2D-4A0C832C57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2700" y="5143500"/>
            <a:ext cx="18300700" cy="51689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B1D45597-AB16-C056-5464-79FCC30D6B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6900" y="711200"/>
            <a:ext cx="17043400" cy="9156700"/>
          </a:xfrm>
          <a:prstGeom prst="rect">
            <a:avLst/>
          </a:prstGeom>
        </p:spPr>
      </p:pic>
      <p:sp>
        <p:nvSpPr>
          <p:cNvPr id="14" name="TextBox 14">
            <a:extLst>
              <a:ext uri="{FF2B5EF4-FFF2-40B4-BE49-F238E27FC236}">
                <a16:creationId xmlns:a16="http://schemas.microsoft.com/office/drawing/2014/main" id="{07245193-6BD0-5BEE-2EC2-39256DE06373}"/>
              </a:ext>
            </a:extLst>
          </p:cNvPr>
          <p:cNvSpPr txBox="1"/>
          <p:nvPr/>
        </p:nvSpPr>
        <p:spPr>
          <a:xfrm>
            <a:off x="3908364" y="419100"/>
            <a:ext cx="9715500" cy="977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altLang="en-US" sz="5500" b="1" dirty="0">
                <a:solidFill>
                  <a:srgbClr val="00074E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시연 영상</a:t>
            </a:r>
            <a:endParaRPr lang="ko-KR" sz="5500" b="1" i="0" u="none" strike="noStrike" dirty="0">
              <a:solidFill>
                <a:srgbClr val="00074E"/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45E94D-9873-A53E-0D72-D1F22AAD0BB0}"/>
              </a:ext>
            </a:extLst>
          </p:cNvPr>
          <p:cNvSpPr txBox="1"/>
          <p:nvPr/>
        </p:nvSpPr>
        <p:spPr>
          <a:xfrm>
            <a:off x="8766114" y="9855805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- 15 -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7" name="demov">
            <a:hlinkClick r:id="" action="ppaction://media"/>
            <a:extLst>
              <a:ext uri="{FF2B5EF4-FFF2-40B4-BE49-F238E27FC236}">
                <a16:creationId xmlns:a16="http://schemas.microsoft.com/office/drawing/2014/main" id="{68C1CB0B-4209-479E-A457-A9B4826FB14A}"/>
              </a:ext>
            </a:extLst>
          </p:cNvPr>
          <p:cNvPicPr preferRelativeResize="0"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7"/>
          <a:srcRect l="967" t="2183" r="1000" b="2363"/>
          <a:stretch/>
        </p:blipFill>
        <p:spPr>
          <a:xfrm>
            <a:off x="4958897" y="1395805"/>
            <a:ext cx="8280000" cy="8460000"/>
          </a:xfrm>
          <a:prstGeom prst="rect">
            <a:avLst/>
          </a:prstGeom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A00DD72F-FC71-274A-F497-ED716846C0D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17600" y="368300"/>
            <a:ext cx="2832100" cy="1498600"/>
          </a:xfrm>
          <a:prstGeom prst="rect">
            <a:avLst/>
          </a:prstGeom>
        </p:spPr>
      </p:pic>
      <p:sp>
        <p:nvSpPr>
          <p:cNvPr id="9" name="TextBox 5">
            <a:extLst>
              <a:ext uri="{FF2B5EF4-FFF2-40B4-BE49-F238E27FC236}">
                <a16:creationId xmlns:a16="http://schemas.microsoft.com/office/drawing/2014/main" id="{563861B9-B436-D8AD-E8E0-BDE80F78DE35}"/>
              </a:ext>
            </a:extLst>
          </p:cNvPr>
          <p:cNvSpPr txBox="1"/>
          <p:nvPr/>
        </p:nvSpPr>
        <p:spPr>
          <a:xfrm>
            <a:off x="1511300" y="723900"/>
            <a:ext cx="2044700" cy="647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07899"/>
              </a:lnSpc>
            </a:pPr>
            <a:r>
              <a:rPr lang="en-US" sz="2400" b="1" i="0" u="none" strike="noStrike" spc="100" dirty="0">
                <a:solidFill>
                  <a:srgbClr val="FFFFFF"/>
                </a:solidFill>
                <a:latin typeface="Pretendard Medium"/>
              </a:rPr>
              <a:t>AP</a:t>
            </a:r>
            <a:r>
              <a:rPr lang="en-US" sz="2400" b="1" spc="100" dirty="0">
                <a:solidFill>
                  <a:srgbClr val="FFFFFF"/>
                </a:solidFill>
                <a:latin typeface="Pretendard Medium"/>
              </a:rPr>
              <a:t>I</a:t>
            </a:r>
          </a:p>
        </p:txBody>
      </p:sp>
    </p:spTree>
    <p:extLst>
      <p:ext uri="{BB962C8B-B14F-4D97-AF65-F5344CB8AC3E}">
        <p14:creationId xmlns:p14="http://schemas.microsoft.com/office/powerpoint/2010/main" val="2135120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41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A33E7A-28EF-9696-1345-78507E7E3A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1708979-05BF-D55D-C949-5F03D38BDC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0" y="5143500"/>
            <a:ext cx="18300700" cy="51689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50B77BC7-C206-D0AF-6A39-1AC039E3C1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00" y="2057400"/>
            <a:ext cx="17043400" cy="6172200"/>
          </a:xfrm>
          <a:prstGeom prst="rect">
            <a:avLst/>
          </a:prstGeom>
        </p:spPr>
      </p:pic>
      <p:sp>
        <p:nvSpPr>
          <p:cNvPr id="14" name="TextBox 14">
            <a:extLst>
              <a:ext uri="{FF2B5EF4-FFF2-40B4-BE49-F238E27FC236}">
                <a16:creationId xmlns:a16="http://schemas.microsoft.com/office/drawing/2014/main" id="{688AE7D3-D27E-7819-6DB6-A015936B1B32}"/>
              </a:ext>
            </a:extLst>
          </p:cNvPr>
          <p:cNvSpPr txBox="1"/>
          <p:nvPr/>
        </p:nvSpPr>
        <p:spPr>
          <a:xfrm>
            <a:off x="1231900" y="3784600"/>
            <a:ext cx="3721100" cy="977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5500" b="1" i="0" u="none" strike="noStrike" dirty="0">
                <a:solidFill>
                  <a:srgbClr val="00074E"/>
                </a:solidFill>
                <a:latin typeface="Pretendard SemiBold"/>
              </a:rPr>
              <a:t>PART 6.</a:t>
            </a: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C6392738-97D5-82D6-A904-7C1AFF0D8DF4}"/>
              </a:ext>
            </a:extLst>
          </p:cNvPr>
          <p:cNvSpPr txBox="1"/>
          <p:nvPr/>
        </p:nvSpPr>
        <p:spPr>
          <a:xfrm>
            <a:off x="4876800" y="3784600"/>
            <a:ext cx="9474200" cy="2057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107899"/>
              </a:lnSpc>
            </a:pPr>
            <a:r>
              <a:rPr lang="en-US" altLang="ko-KR" sz="6000" b="1" dirty="0">
                <a:solidFill>
                  <a:srgbClr val="00074E"/>
                </a:solidFill>
                <a:latin typeface="+mj-ea"/>
              </a:rPr>
              <a:t>Conclusion</a:t>
            </a:r>
            <a:endParaRPr lang="ko-KR" altLang="ko-KR" sz="6000" b="1" dirty="0">
              <a:solidFill>
                <a:srgbClr val="00074E"/>
              </a:solidFill>
              <a:latin typeface="+mj-ea"/>
            </a:endParaRPr>
          </a:p>
          <a:p>
            <a:pPr lvl="0">
              <a:lnSpc>
                <a:spcPct val="107899"/>
              </a:lnSpc>
            </a:pPr>
            <a:endParaRPr lang="ko-KR" altLang="ko-KR" sz="6000" b="1" dirty="0">
              <a:solidFill>
                <a:srgbClr val="00074E"/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sp>
        <p:nvSpPr>
          <p:cNvPr id="6" name="TextBox 8">
            <a:extLst>
              <a:ext uri="{FF2B5EF4-FFF2-40B4-BE49-F238E27FC236}">
                <a16:creationId xmlns:a16="http://schemas.microsoft.com/office/drawing/2014/main" id="{96520A52-50A3-B667-C507-FFBAE4E8668A}"/>
              </a:ext>
            </a:extLst>
          </p:cNvPr>
          <p:cNvSpPr txBox="1"/>
          <p:nvPr/>
        </p:nvSpPr>
        <p:spPr>
          <a:xfrm>
            <a:off x="16040100" y="7986486"/>
            <a:ext cx="1651000" cy="266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07899"/>
              </a:lnSpc>
            </a:pPr>
            <a:r>
              <a:rPr lang="ko-KR" altLang="en-US" sz="1600" b="1" spc="100" dirty="0">
                <a:solidFill>
                  <a:srgbClr val="FFFFFF"/>
                </a:solidFill>
                <a:latin typeface="+mj-ea"/>
                <a:ea typeface="+mj-ea"/>
              </a:rPr>
              <a:t>한국 </a:t>
            </a:r>
            <a:r>
              <a:rPr lang="en-US" altLang="ko-KR" sz="1600" b="1" spc="100" dirty="0">
                <a:solidFill>
                  <a:srgbClr val="FFFFFF"/>
                </a:solidFill>
                <a:latin typeface="+mj-ea"/>
                <a:ea typeface="+mj-ea"/>
              </a:rPr>
              <a:t>IT </a:t>
            </a:r>
            <a:r>
              <a:rPr lang="ko-KR" altLang="en-US" sz="1600" b="1" spc="100" dirty="0">
                <a:solidFill>
                  <a:srgbClr val="FFFFFF"/>
                </a:solidFill>
                <a:latin typeface="+mj-ea"/>
                <a:ea typeface="+mj-ea"/>
              </a:rPr>
              <a:t>교육원</a:t>
            </a:r>
            <a:endParaRPr lang="en-US" sz="1600" b="1" i="0" u="none" strike="noStrike" spc="100" dirty="0">
              <a:solidFill>
                <a:srgbClr val="FFFFFF"/>
              </a:solidFill>
              <a:latin typeface="+mj-ea"/>
              <a:ea typeface="+mj-ea"/>
            </a:endParaRPr>
          </a:p>
        </p:txBody>
      </p:sp>
      <p:pic>
        <p:nvPicPr>
          <p:cNvPr id="7" name="Picture 2" descr="한국IT교육원 (@hankookit) / X">
            <a:extLst>
              <a:ext uri="{FF2B5EF4-FFF2-40B4-BE49-F238E27FC236}">
                <a16:creationId xmlns:a16="http://schemas.microsoft.com/office/drawing/2014/main" id="{130DC9AB-00D7-5971-BF5F-F2FBEF8912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78" b="89778" l="3556" r="96889">
                        <a14:foregroundMark x1="6222" y1="74667" x2="6222" y2="74667"/>
                        <a14:foregroundMark x1="48444" y1="19111" x2="48444" y2="19111"/>
                        <a14:foregroundMark x1="92889" y1="87556" x2="92889" y2="87556"/>
                        <a14:foregroundMark x1="4444" y1="74667" x2="4444" y2="74667"/>
                        <a14:foregroundMark x1="3556" y1="75111" x2="3556" y2="75111"/>
                        <a14:foregroundMark x1="96889" y1="89778" x2="96889" y2="897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51275" y="7088963"/>
            <a:ext cx="897523" cy="897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47870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BC93C2-7C21-7885-C671-F5E3191060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9011419D-48F5-C443-0DE0-CF84F95A9F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700" y="5143500"/>
            <a:ext cx="18300700" cy="5168900"/>
          </a:xfrm>
          <a:prstGeom prst="rect">
            <a:avLst/>
          </a:prstGeom>
        </p:spPr>
      </p:pic>
      <p:pic>
        <p:nvPicPr>
          <p:cNvPr id="32" name="Picture 3">
            <a:extLst>
              <a:ext uri="{FF2B5EF4-FFF2-40B4-BE49-F238E27FC236}">
                <a16:creationId xmlns:a16="http://schemas.microsoft.com/office/drawing/2014/main" id="{71DC69DE-2142-ECC5-27FE-16F685DE2D6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15950" y="535286"/>
            <a:ext cx="17043400" cy="9156700"/>
          </a:xfrm>
          <a:prstGeom prst="rect">
            <a:avLst/>
          </a:prstGeom>
        </p:spPr>
      </p:pic>
      <p:sp>
        <p:nvSpPr>
          <p:cNvPr id="14" name="TextBox 14">
            <a:extLst>
              <a:ext uri="{FF2B5EF4-FFF2-40B4-BE49-F238E27FC236}">
                <a16:creationId xmlns:a16="http://schemas.microsoft.com/office/drawing/2014/main" id="{3908F86F-2771-9262-7DE6-098040F11E85}"/>
              </a:ext>
            </a:extLst>
          </p:cNvPr>
          <p:cNvSpPr txBox="1"/>
          <p:nvPr/>
        </p:nvSpPr>
        <p:spPr>
          <a:xfrm>
            <a:off x="4210050" y="922270"/>
            <a:ext cx="9715500" cy="977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altLang="en-US" sz="5500" b="1" i="0" u="none" strike="noStrike" dirty="0">
                <a:solidFill>
                  <a:srgbClr val="00074E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결론 및 기대효과</a:t>
            </a:r>
            <a:endParaRPr lang="ko-KR" sz="5500" b="1" i="0" u="none" strike="noStrike" dirty="0">
              <a:solidFill>
                <a:srgbClr val="00074E"/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CA7953-AC09-803A-5222-D0FED5ADDD40}"/>
              </a:ext>
            </a:extLst>
          </p:cNvPr>
          <p:cNvSpPr txBox="1"/>
          <p:nvPr/>
        </p:nvSpPr>
        <p:spPr>
          <a:xfrm>
            <a:off x="8766114" y="9855805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- 16 -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6C6335D0-D035-922A-98F5-946D9158A4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7600" y="368300"/>
            <a:ext cx="2832100" cy="1498600"/>
          </a:xfrm>
          <a:prstGeom prst="rect">
            <a:avLst/>
          </a:prstGeom>
        </p:spPr>
      </p:pic>
      <p:sp>
        <p:nvSpPr>
          <p:cNvPr id="10" name="TextBox 5">
            <a:extLst>
              <a:ext uri="{FF2B5EF4-FFF2-40B4-BE49-F238E27FC236}">
                <a16:creationId xmlns:a16="http://schemas.microsoft.com/office/drawing/2014/main" id="{9D8DA4F6-865E-C470-76E7-5EF23B5124EB}"/>
              </a:ext>
            </a:extLst>
          </p:cNvPr>
          <p:cNvSpPr txBox="1"/>
          <p:nvPr/>
        </p:nvSpPr>
        <p:spPr>
          <a:xfrm>
            <a:off x="1511300" y="723900"/>
            <a:ext cx="2044700" cy="647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07899"/>
              </a:lnSpc>
            </a:pPr>
            <a:r>
              <a:rPr lang="en-US" sz="2800" b="1" spc="100" dirty="0">
                <a:solidFill>
                  <a:srgbClr val="FFFFFF"/>
                </a:solidFill>
                <a:latin typeface="Pretendard Medium"/>
              </a:rPr>
              <a:t>Conclusion</a:t>
            </a:r>
          </a:p>
        </p:txBody>
      </p:sp>
      <p:pic>
        <p:nvPicPr>
          <p:cNvPr id="3" name="Picture 6">
            <a:extLst>
              <a:ext uri="{FF2B5EF4-FFF2-40B4-BE49-F238E27FC236}">
                <a16:creationId xmlns:a16="http://schemas.microsoft.com/office/drawing/2014/main" id="{41D1C08B-347B-FFAE-46D0-466F8434BA03}"/>
              </a:ext>
            </a:extLst>
          </p:cNvPr>
          <p:cNvPicPr preferRelativeResize="0">
            <a:picLocks/>
          </p:cNvPicPr>
          <p:nvPr/>
        </p:nvPicPr>
        <p:blipFill>
          <a:blip r:embed="rId6">
            <a:alphaModFix amt="50000"/>
          </a:blip>
          <a:stretch>
            <a:fillRect/>
          </a:stretch>
        </p:blipFill>
        <p:spPr>
          <a:xfrm rot="-5400000">
            <a:off x="7308848" y="-3092450"/>
            <a:ext cx="3505199" cy="15100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0A89F32-1B5E-8E98-4147-C4C6E66D72D3}"/>
              </a:ext>
            </a:extLst>
          </p:cNvPr>
          <p:cNvPicPr preferRelativeResize="0">
            <a:picLocks/>
          </p:cNvPicPr>
          <p:nvPr/>
        </p:nvPicPr>
        <p:blipFill>
          <a:blip r:embed="rId7"/>
          <a:stretch>
            <a:fillRect/>
          </a:stretch>
        </p:blipFill>
        <p:spPr>
          <a:xfrm rot="-5400000">
            <a:off x="7992550" y="105849"/>
            <a:ext cx="2137800" cy="15100302"/>
          </a:xfrm>
          <a:prstGeom prst="rect">
            <a:avLst/>
          </a:prstGeom>
        </p:spPr>
      </p:pic>
      <p:grpSp>
        <p:nvGrpSpPr>
          <p:cNvPr id="31" name="그룹 30">
            <a:extLst>
              <a:ext uri="{FF2B5EF4-FFF2-40B4-BE49-F238E27FC236}">
                <a16:creationId xmlns:a16="http://schemas.microsoft.com/office/drawing/2014/main" id="{40085654-4FA8-9147-8F91-CC426BB6CA20}"/>
              </a:ext>
            </a:extLst>
          </p:cNvPr>
          <p:cNvGrpSpPr/>
          <p:nvPr/>
        </p:nvGrpSpPr>
        <p:grpSpPr>
          <a:xfrm>
            <a:off x="1936097" y="2857500"/>
            <a:ext cx="14325600" cy="3268594"/>
            <a:chOff x="1936097" y="3071183"/>
            <a:chExt cx="14325600" cy="3268594"/>
          </a:xfrm>
        </p:grpSpPr>
        <p:sp>
          <p:nvSpPr>
            <p:cNvPr id="11" name="TextBox 21">
              <a:extLst>
                <a:ext uri="{FF2B5EF4-FFF2-40B4-BE49-F238E27FC236}">
                  <a16:creationId xmlns:a16="http://schemas.microsoft.com/office/drawing/2014/main" id="{40DE94BD-2F16-A0AC-2C28-1E7647168BE4}"/>
                </a:ext>
              </a:extLst>
            </p:cNvPr>
            <p:cNvSpPr txBox="1"/>
            <p:nvPr/>
          </p:nvSpPr>
          <p:spPr>
            <a:xfrm>
              <a:off x="1936097" y="3819777"/>
              <a:ext cx="14325600" cy="25200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342900" lvl="0" indent="-342900" algn="l">
                <a:lnSpc>
                  <a:spcPct val="141100"/>
                </a:lnSpc>
                <a:buFont typeface="Arial" panose="020B0604020202020204" pitchFamily="34" charset="0"/>
                <a:buChar char="•"/>
              </a:pPr>
              <a:r>
                <a:rPr lang="ko-KR" altLang="en-US" sz="2200" b="1" i="0" u="none" strike="noStrike" dirty="0">
                  <a:solidFill>
                    <a:srgbClr val="2C2C2C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입력 방식을 </a:t>
              </a:r>
              <a:r>
                <a:rPr lang="en-US" sz="2200" b="1" i="0" u="none" strike="noStrike" dirty="0">
                  <a:solidFill>
                    <a:srgbClr val="2C2C2C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2.5D</a:t>
              </a:r>
              <a:r>
                <a:rPr lang="ko-KR" altLang="en-US" sz="2200" b="1" dirty="0">
                  <a:solidFill>
                    <a:srgbClr val="2C2C2C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로 변경하여</a:t>
              </a:r>
              <a:r>
                <a:rPr lang="ko-KR" altLang="en-US" sz="2200" b="1" i="0" u="none" strike="noStrike" dirty="0">
                  <a:solidFill>
                    <a:srgbClr val="2C2C2C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 정확도 개선</a:t>
              </a:r>
              <a:endParaRPr lang="en-US" altLang="ko-KR" sz="2200" b="1" i="0" u="none" strike="noStrike" dirty="0">
                <a:solidFill>
                  <a:srgbClr val="2C2C2C"/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  <a:p>
              <a:pPr marL="342900" lvl="0" indent="-342900" algn="l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en-US" altLang="ko-KR" sz="2200" b="1" dirty="0">
                  <a:solidFill>
                    <a:srgbClr val="2C2C2C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Surface loss </a:t>
              </a:r>
              <a:r>
                <a:rPr lang="ko-KR" altLang="en-US" sz="2200" b="1" dirty="0">
                  <a:solidFill>
                    <a:srgbClr val="2C2C2C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적용해서 작은 종양의 세그먼테이션 정밀도 향상시켰음을 확인함</a:t>
              </a:r>
              <a:endParaRPr lang="en-US" altLang="ko-KR" sz="2200" b="1" dirty="0">
                <a:solidFill>
                  <a:srgbClr val="2C2C2C"/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  <a:p>
              <a:pPr marL="342900" lvl="0" indent="-342900" algn="l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ko-KR" altLang="en-US" sz="2200" b="1" i="0" u="none" strike="noStrike" dirty="0">
                  <a:solidFill>
                    <a:srgbClr val="2C2C2C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목표 </a:t>
              </a:r>
              <a:r>
                <a:rPr lang="en-US" altLang="ko-KR" sz="2200" b="1" dirty="0">
                  <a:solidFill>
                    <a:srgbClr val="2C2C2C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DSC 0.7 </a:t>
              </a:r>
              <a:r>
                <a:rPr lang="ko-KR" altLang="en-US" sz="2200" b="1" dirty="0">
                  <a:solidFill>
                    <a:srgbClr val="2C2C2C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초과 달성</a:t>
              </a:r>
              <a:endParaRPr lang="en-US" altLang="ko-KR" sz="2200" b="1" dirty="0">
                <a:solidFill>
                  <a:srgbClr val="2C2C2C"/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  <a:p>
              <a:pPr marL="342900" lvl="0" indent="-342900" algn="l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ko-KR" altLang="en-US" sz="2200" b="1" dirty="0">
                  <a:solidFill>
                    <a:srgbClr val="2C2C2C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전처리에서 추론까지 </a:t>
              </a:r>
              <a:r>
                <a:rPr lang="en-US" altLang="ko-KR" sz="2200" b="1" dirty="0">
                  <a:solidFill>
                    <a:srgbClr val="2C2C2C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latency</a:t>
              </a:r>
              <a:r>
                <a:rPr lang="ko-KR" altLang="en-US" sz="2200" b="1" dirty="0">
                  <a:solidFill>
                    <a:srgbClr val="2C2C2C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가 </a:t>
              </a:r>
              <a:r>
                <a:rPr lang="en-US" altLang="ko-KR" sz="2200" b="1" dirty="0">
                  <a:solidFill>
                    <a:srgbClr val="2C2C2C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60 </a:t>
              </a:r>
              <a:r>
                <a:rPr lang="ko-KR" altLang="en-US" sz="2200" b="1" dirty="0">
                  <a:solidFill>
                    <a:srgbClr val="2C2C2C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초 미만인 </a:t>
              </a:r>
              <a:r>
                <a:rPr lang="en-US" altLang="ko-KR" sz="2200" b="1" dirty="0">
                  <a:solidFill>
                    <a:srgbClr val="2C2C2C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API </a:t>
              </a:r>
              <a:r>
                <a:rPr lang="ko-KR" altLang="en-US" sz="2200" b="1" dirty="0">
                  <a:solidFill>
                    <a:srgbClr val="2C2C2C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개발</a:t>
              </a:r>
              <a:endParaRPr lang="en-US" altLang="ko-KR" sz="2200" b="1" i="0" u="none" strike="noStrike" dirty="0">
                <a:solidFill>
                  <a:srgbClr val="2C2C2C"/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E8EEAE1-6E44-85A1-A632-258C191569F4}"/>
                </a:ext>
              </a:extLst>
            </p:cNvPr>
            <p:cNvSpPr txBox="1"/>
            <p:nvPr/>
          </p:nvSpPr>
          <p:spPr>
            <a:xfrm>
              <a:off x="1936097" y="3071183"/>
              <a:ext cx="1295400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3200" b="1" i="0" u="none" strike="noStrike" dirty="0">
                  <a:solidFill>
                    <a:srgbClr val="00074E"/>
                  </a:solidFill>
                  <a:latin typeface="Pretendard SemiBold" panose="020B0600000101010101" charset="-127"/>
                  <a:ea typeface="Pretendard SemiBold" panose="020B0600000101010101" charset="-127"/>
                </a:rPr>
                <a:t>결론</a:t>
              </a:r>
              <a:endParaRPr lang="ko-KR" altLang="en-US" dirty="0"/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4055D99B-5C97-BE6B-5C9E-34653FDF65AA}"/>
              </a:ext>
            </a:extLst>
          </p:cNvPr>
          <p:cNvGrpSpPr/>
          <p:nvPr/>
        </p:nvGrpSpPr>
        <p:grpSpPr>
          <a:xfrm>
            <a:off x="1936097" y="6743700"/>
            <a:ext cx="14325600" cy="1828800"/>
            <a:chOff x="1936097" y="6819900"/>
            <a:chExt cx="14325600" cy="1828800"/>
          </a:xfrm>
        </p:grpSpPr>
        <p:sp>
          <p:nvSpPr>
            <p:cNvPr id="20" name="TextBox 21">
              <a:extLst>
                <a:ext uri="{FF2B5EF4-FFF2-40B4-BE49-F238E27FC236}">
                  <a16:creationId xmlns:a16="http://schemas.microsoft.com/office/drawing/2014/main" id="{85B6E81A-6B77-7352-2ED7-8BB4BE4A6CBA}"/>
                </a:ext>
              </a:extLst>
            </p:cNvPr>
            <p:cNvSpPr txBox="1"/>
            <p:nvPr/>
          </p:nvSpPr>
          <p:spPr>
            <a:xfrm>
              <a:off x="1936097" y="7556452"/>
              <a:ext cx="14325600" cy="109224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342900" lvl="0" indent="-342900">
                <a:lnSpc>
                  <a:spcPct val="141100"/>
                </a:lnSpc>
                <a:buFont typeface="Arial" panose="020B0604020202020204" pitchFamily="34" charset="0"/>
                <a:buChar char="•"/>
              </a:pPr>
              <a:r>
                <a:rPr lang="en-US" altLang="ko-KR" sz="2200" b="1" dirty="0">
                  <a:solidFill>
                    <a:srgbClr val="2C2C2C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AI </a:t>
              </a:r>
              <a:r>
                <a:rPr lang="ko-KR" altLang="en-US" sz="2200" b="1" dirty="0">
                  <a:solidFill>
                    <a:srgbClr val="2C2C2C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기반 </a:t>
              </a:r>
              <a:r>
                <a:rPr lang="ko-KR" altLang="en-US" sz="2200" b="1" dirty="0" err="1">
                  <a:solidFill>
                    <a:srgbClr val="2C2C2C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세그멘테이션</a:t>
              </a:r>
              <a:r>
                <a:rPr lang="ko-KR" altLang="en-US" sz="2200" b="1" dirty="0">
                  <a:solidFill>
                    <a:srgbClr val="2C2C2C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 시스템 도입을 통해 종양에 대한 위치 및 경계에 대한 일관성 있는 예측과 </a:t>
              </a:r>
              <a:br>
                <a:rPr lang="en-US" altLang="ko-KR" sz="2200" b="1" dirty="0">
                  <a:solidFill>
                    <a:srgbClr val="2C2C2C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</a:br>
              <a:r>
                <a:rPr lang="ko-KR" altLang="en-US" sz="2200" b="1" dirty="0">
                  <a:solidFill>
                    <a:srgbClr val="2C2C2C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의료진의 진단 효율성을 크게 높이고</a:t>
              </a:r>
              <a:r>
                <a:rPr lang="en-US" altLang="ko-KR" sz="2200" b="1" dirty="0">
                  <a:solidFill>
                    <a:srgbClr val="2C2C2C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, </a:t>
              </a:r>
              <a:r>
                <a:rPr lang="ko-KR" altLang="en-US" sz="2200" b="1" dirty="0">
                  <a:solidFill>
                    <a:srgbClr val="2C2C2C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환자 진료 대기 시간 단축 및 신속한 치료 결정에 기여</a:t>
              </a:r>
              <a:endParaRPr lang="en-US" altLang="ko-KR" sz="2200" b="1" i="0" u="none" strike="noStrike" dirty="0">
                <a:solidFill>
                  <a:srgbClr val="2C2C2C"/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9BCBC29-B1A2-4618-12F2-CD27C7A0CD48}"/>
                </a:ext>
              </a:extLst>
            </p:cNvPr>
            <p:cNvSpPr txBox="1"/>
            <p:nvPr/>
          </p:nvSpPr>
          <p:spPr>
            <a:xfrm>
              <a:off x="1936097" y="6819900"/>
              <a:ext cx="1981201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3200" b="1" i="0" u="none" strike="noStrike" dirty="0">
                  <a:solidFill>
                    <a:srgbClr val="00074E"/>
                  </a:solidFill>
                  <a:latin typeface="Pretendard SemiBold" panose="020B0600000101010101" charset="-127"/>
                  <a:ea typeface="Pretendard SemiBold" panose="020B0600000101010101" charset="-127"/>
                </a:rPr>
                <a:t>기대효과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6762350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0" y="5143500"/>
            <a:ext cx="18300700" cy="51689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00" y="2057400"/>
            <a:ext cx="17043400" cy="61722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231900" y="3784600"/>
            <a:ext cx="3721100" cy="977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5500" b="1" i="0" u="none" strike="noStrike" dirty="0">
                <a:solidFill>
                  <a:srgbClr val="00074E"/>
                </a:solidFill>
                <a:latin typeface="Pretendard SemiBold"/>
              </a:rPr>
              <a:t>PART 1.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876800" y="3784600"/>
            <a:ext cx="6680200" cy="2057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07899"/>
              </a:lnSpc>
            </a:pPr>
            <a:r>
              <a:rPr lang="en-US" sz="6000" b="1" i="0" u="none" strike="noStrike" dirty="0">
                <a:solidFill>
                  <a:srgbClr val="00074E"/>
                </a:solidFill>
                <a:latin typeface="Pretendard SemiBold"/>
              </a:rPr>
              <a:t>Introduction</a:t>
            </a:r>
          </a:p>
        </p:txBody>
      </p:sp>
      <p:sp>
        <p:nvSpPr>
          <p:cNvPr id="6" name="TextBox 8">
            <a:extLst>
              <a:ext uri="{FF2B5EF4-FFF2-40B4-BE49-F238E27FC236}">
                <a16:creationId xmlns:a16="http://schemas.microsoft.com/office/drawing/2014/main" id="{3FB05F8C-07FE-7D69-1189-B6E089BD9726}"/>
              </a:ext>
            </a:extLst>
          </p:cNvPr>
          <p:cNvSpPr txBox="1"/>
          <p:nvPr/>
        </p:nvSpPr>
        <p:spPr>
          <a:xfrm>
            <a:off x="16040100" y="7986486"/>
            <a:ext cx="1651000" cy="266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07899"/>
              </a:lnSpc>
            </a:pPr>
            <a:r>
              <a:rPr lang="ko-KR" altLang="en-US" sz="1600" b="1" spc="100" dirty="0">
                <a:solidFill>
                  <a:srgbClr val="FFFFFF"/>
                </a:solidFill>
                <a:latin typeface="+mj-ea"/>
                <a:ea typeface="+mj-ea"/>
              </a:rPr>
              <a:t>한국 </a:t>
            </a:r>
            <a:r>
              <a:rPr lang="en-US" altLang="ko-KR" sz="1600" b="1" spc="100" dirty="0">
                <a:solidFill>
                  <a:srgbClr val="FFFFFF"/>
                </a:solidFill>
                <a:latin typeface="+mj-ea"/>
                <a:ea typeface="+mj-ea"/>
              </a:rPr>
              <a:t>IT </a:t>
            </a:r>
            <a:r>
              <a:rPr lang="ko-KR" altLang="en-US" sz="1600" b="1" spc="100" dirty="0">
                <a:solidFill>
                  <a:srgbClr val="FFFFFF"/>
                </a:solidFill>
                <a:latin typeface="+mj-ea"/>
                <a:ea typeface="+mj-ea"/>
              </a:rPr>
              <a:t>교육원</a:t>
            </a:r>
            <a:endParaRPr lang="en-US" sz="1600" b="1" i="0" u="none" strike="noStrike" spc="100" dirty="0">
              <a:solidFill>
                <a:srgbClr val="FFFFFF"/>
              </a:solidFill>
              <a:latin typeface="+mj-ea"/>
              <a:ea typeface="+mj-ea"/>
            </a:endParaRPr>
          </a:p>
        </p:txBody>
      </p:sp>
      <p:pic>
        <p:nvPicPr>
          <p:cNvPr id="7" name="Picture 2" descr="한국IT교육원 (@hankookit) / X">
            <a:extLst>
              <a:ext uri="{FF2B5EF4-FFF2-40B4-BE49-F238E27FC236}">
                <a16:creationId xmlns:a16="http://schemas.microsoft.com/office/drawing/2014/main" id="{69A66376-8725-68E3-BFDE-4901794F2F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78" b="89778" l="3556" r="96889">
                        <a14:foregroundMark x1="6222" y1="74667" x2="6222" y2="74667"/>
                        <a14:foregroundMark x1="48444" y1="19111" x2="48444" y2="19111"/>
                        <a14:foregroundMark x1="92889" y1="87556" x2="92889" y2="87556"/>
                        <a14:foregroundMark x1="4444" y1="74667" x2="4444" y2="74667"/>
                        <a14:foregroundMark x1="3556" y1="75111" x2="3556" y2="75111"/>
                        <a14:foregroundMark x1="96889" y1="89778" x2="96889" y2="897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51275" y="7088963"/>
            <a:ext cx="897523" cy="897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13414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-12700" y="5143500"/>
            <a:ext cx="18300700" cy="51689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22300" y="565150"/>
            <a:ext cx="17043400" cy="9156700"/>
          </a:xfrm>
          <a:prstGeom prst="rect">
            <a:avLst/>
          </a:prstGeom>
        </p:spPr>
      </p:pic>
      <p:pic>
        <p:nvPicPr>
          <p:cNvPr id="57" name="Picture 6"/>
          <p:cNvPicPr/>
          <p:nvPr/>
        </p:nvPicPr>
        <p:blipFill rotWithShape="1">
          <a:blip r:embed="rId5">
            <a:alphaModFix amt="50000"/>
          </a:blip>
          <a:stretch>
            <a:fillRect/>
          </a:stretch>
        </p:blipFill>
        <p:spPr>
          <a:xfrm rot="16200000">
            <a:off x="8995267" y="-4835035"/>
            <a:ext cx="900000" cy="1555187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117600" y="444500"/>
            <a:ext cx="2832100" cy="14986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511300" y="800100"/>
            <a:ext cx="2044700" cy="6477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107899"/>
              </a:lnSpc>
              <a:defRPr/>
            </a:pPr>
            <a:r>
              <a:rPr lang="en-US" sz="2400" b="1" spc="100" dirty="0">
                <a:solidFill>
                  <a:srgbClr val="FFFFFF"/>
                </a:solidFill>
                <a:latin typeface="Pretendard Medium"/>
              </a:rPr>
              <a:t>Introduction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319587" y="1039345"/>
            <a:ext cx="7493000" cy="9779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99600"/>
              </a:lnSpc>
              <a:defRPr/>
            </a:pPr>
            <a:r>
              <a:rPr lang="ko-KR" altLang="en-US" sz="5500" b="1" i="0" u="none" strike="noStrike" dirty="0">
                <a:solidFill>
                  <a:srgbClr val="00074E"/>
                </a:solidFill>
                <a:ea typeface="Pretendard SemiBold"/>
              </a:rPr>
              <a:t>프로젝트 필요성</a:t>
            </a:r>
            <a:endParaRPr lang="ko-KR" sz="5500" b="1" i="0" u="none" strike="noStrike" dirty="0">
              <a:solidFill>
                <a:srgbClr val="00074E"/>
              </a:solidFill>
              <a:ea typeface="Pretendard SemiBold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3848100" y="4287606"/>
            <a:ext cx="105918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 dirty="0">
                <a:solidFill>
                  <a:srgbClr val="00074E"/>
                </a:solidFill>
                <a:latin typeface="+mn-ea"/>
              </a:rPr>
              <a:t>신속한 진단이 가능한 </a:t>
            </a:r>
            <a:r>
              <a:rPr lang="en-US" altLang="ko-KR" sz="3200" b="1" dirty="0">
                <a:solidFill>
                  <a:srgbClr val="00074E"/>
                </a:solidFill>
                <a:latin typeface="+mn-ea"/>
              </a:rPr>
              <a:t>AI</a:t>
            </a:r>
            <a:r>
              <a:rPr lang="ko-KR" altLang="en-US" sz="3200" b="1" dirty="0">
                <a:solidFill>
                  <a:srgbClr val="00074E"/>
                </a:solidFill>
                <a:latin typeface="+mn-ea"/>
              </a:rPr>
              <a:t> 기반 세그먼테이션 시스템 개발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CEE2AD75-A339-5B03-0646-80E903736A03}"/>
              </a:ext>
            </a:extLst>
          </p:cNvPr>
          <p:cNvGrpSpPr/>
          <p:nvPr/>
        </p:nvGrpSpPr>
        <p:grpSpPr>
          <a:xfrm>
            <a:off x="1792338" y="5026759"/>
            <a:ext cx="6876231" cy="4353920"/>
            <a:chOff x="1371600" y="5026759"/>
            <a:chExt cx="6876231" cy="4353920"/>
          </a:xfrm>
        </p:grpSpPr>
        <p:pic>
          <p:nvPicPr>
            <p:cNvPr id="13" name="Image 9" descr="preencoded.png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1371600" y="5026759"/>
              <a:ext cx="6876231" cy="4353920"/>
            </a:xfrm>
            <a:prstGeom prst="rect">
              <a:avLst/>
            </a:prstGeom>
          </p:spPr>
        </p:pic>
        <p:pic>
          <p:nvPicPr>
            <p:cNvPr id="19" name="Image 13" descr="preencoded.png"/>
            <p:cNvPicPr>
              <a:picLocks noChangeAspect="1"/>
            </p:cNvPicPr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1710906" y="5592871"/>
              <a:ext cx="6096000" cy="1396230"/>
            </a:xfrm>
            <a:prstGeom prst="rect">
              <a:avLst/>
            </a:prstGeom>
          </p:spPr>
        </p:pic>
        <p:pic>
          <p:nvPicPr>
            <p:cNvPr id="24" name="Image 15" descr="preencoded.png"/>
            <p:cNvPicPr>
              <a:picLocks noChangeAspect="1"/>
            </p:cNvPicPr>
            <p:nvPr/>
          </p:nvPicPr>
          <p:blipFill rotWithShape="1">
            <a:blip r:embed="rId9"/>
            <a:stretch>
              <a:fillRect/>
            </a:stretch>
          </p:blipFill>
          <p:spPr>
            <a:xfrm>
              <a:off x="1710906" y="7404870"/>
              <a:ext cx="6096000" cy="1396230"/>
            </a:xfrm>
            <a:prstGeom prst="rect">
              <a:avLst/>
            </a:prstGeom>
          </p:spPr>
        </p:pic>
        <p:sp>
          <p:nvSpPr>
            <p:cNvPr id="42" name="TextBox 41"/>
            <p:cNvSpPr txBox="1"/>
            <p:nvPr/>
          </p:nvSpPr>
          <p:spPr>
            <a:xfrm>
              <a:off x="1814308" y="5859780"/>
              <a:ext cx="5215890" cy="824865"/>
            </a:xfrm>
            <a:prstGeom prst="rect">
              <a:avLst/>
            </a:prstGeom>
            <a:noFill/>
          </p:spPr>
          <p:txBody>
            <a:bodyPr wrap="none" anchor="t" anchorCtr="0">
              <a:spAutoFit/>
            </a:bodyPr>
            <a:lstStyle/>
            <a:p>
              <a:pPr>
                <a:defRPr/>
              </a:pPr>
              <a:r>
                <a:rPr lang="ko-KR" altLang="en-US" sz="2400" b="1" dirty="0">
                  <a:solidFill>
                    <a:srgbClr val="4A5BA3"/>
                  </a:solidFill>
                  <a:latin typeface="+mn-ea"/>
                </a:rPr>
                <a:t>정확한 위치와 경계  파악은 </a:t>
              </a:r>
              <a:endPara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  <a:p>
              <a:pPr>
                <a:defRPr/>
              </a:pPr>
              <a:r>
                <a:rPr lang="ko-KR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수술의 접근법과 범위 결정에 필수적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1814308" y="7687487"/>
              <a:ext cx="5872120" cy="83099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ko-KR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의료진의 영상 판독에 의존 </a:t>
              </a:r>
            </a:p>
            <a:p>
              <a:pPr>
                <a:defRPr/>
              </a:pPr>
              <a:r>
                <a:rPr lang="ko-KR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→</a:t>
              </a:r>
              <a:r>
                <a:rPr lang="en-US" altLang="ko-KR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 </a:t>
              </a:r>
              <a:r>
                <a:rPr lang="ko-KR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시간 소모가 크고 </a:t>
              </a:r>
              <a:r>
                <a:rPr lang="ko-KR" altLang="en-US" sz="2400" b="1" dirty="0">
                  <a:solidFill>
                    <a:srgbClr val="4A5BA3"/>
                  </a:solidFill>
                  <a:latin typeface="+mn-ea"/>
                </a:rPr>
                <a:t>의료진 간 편차 발생</a:t>
              </a:r>
            </a:p>
          </p:txBody>
        </p:sp>
      </p:grpSp>
      <p:sp>
        <p:nvSpPr>
          <p:cNvPr id="41" name="TextBox 40"/>
          <p:cNvSpPr txBox="1"/>
          <p:nvPr/>
        </p:nvSpPr>
        <p:spPr>
          <a:xfrm>
            <a:off x="1669331" y="2710068"/>
            <a:ext cx="1539946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>
              <a:defRPr/>
            </a:pP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AI 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기반 세그먼테이션 시스템을 구축해 </a:t>
            </a: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분 이내 종양 경계를 신속 ∙ 정확 ∙ 일관되게 예측하여 수술 계획과 의료진 업무 효율 개선 </a:t>
            </a:r>
            <a:endParaRPr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0ABCECA3-3243-2A4F-AC3A-5A6EF1C7EAF6}"/>
              </a:ext>
            </a:extLst>
          </p:cNvPr>
          <p:cNvGrpSpPr/>
          <p:nvPr/>
        </p:nvGrpSpPr>
        <p:grpSpPr>
          <a:xfrm>
            <a:off x="9430569" y="5026757"/>
            <a:ext cx="6876231" cy="4353921"/>
            <a:chOff x="9591167" y="5026757"/>
            <a:chExt cx="6876231" cy="4353921"/>
          </a:xfrm>
        </p:grpSpPr>
        <p:pic>
          <p:nvPicPr>
            <p:cNvPr id="31" name="Image 20" descr="preencoded.png"/>
            <p:cNvPicPr>
              <a:picLocks noChangeAspect="1"/>
            </p:cNvPicPr>
            <p:nvPr/>
          </p:nvPicPr>
          <p:blipFill rotWithShape="1">
            <a:blip r:embed="rId10"/>
            <a:stretch>
              <a:fillRect/>
            </a:stretch>
          </p:blipFill>
          <p:spPr>
            <a:xfrm>
              <a:off x="9591167" y="5026757"/>
              <a:ext cx="6876231" cy="4353921"/>
            </a:xfrm>
            <a:prstGeom prst="rect">
              <a:avLst/>
            </a:prstGeom>
          </p:spPr>
        </p:pic>
        <p:pic>
          <p:nvPicPr>
            <p:cNvPr id="35" name="Image 24" descr="preencoded.png"/>
            <p:cNvPicPr>
              <a:picLocks noChangeAspect="1"/>
            </p:cNvPicPr>
            <p:nvPr/>
          </p:nvPicPr>
          <p:blipFill rotWithShape="1">
            <a:blip r:embed="rId11"/>
            <a:stretch>
              <a:fillRect/>
            </a:stretch>
          </p:blipFill>
          <p:spPr>
            <a:xfrm>
              <a:off x="9927542" y="5592871"/>
              <a:ext cx="6096000" cy="1396230"/>
            </a:xfrm>
            <a:prstGeom prst="rect">
              <a:avLst/>
            </a:prstGeom>
          </p:spPr>
        </p:pic>
        <p:pic>
          <p:nvPicPr>
            <p:cNvPr id="37" name="Image 26" descr="preencoded.png"/>
            <p:cNvPicPr>
              <a:picLocks noChangeAspect="1"/>
            </p:cNvPicPr>
            <p:nvPr/>
          </p:nvPicPr>
          <p:blipFill rotWithShape="1">
            <a:blip r:embed="rId12"/>
            <a:stretch>
              <a:fillRect/>
            </a:stretch>
          </p:blipFill>
          <p:spPr>
            <a:xfrm>
              <a:off x="9927542" y="7404870"/>
              <a:ext cx="6096000" cy="1396230"/>
            </a:xfrm>
            <a:prstGeom prst="rect">
              <a:avLst/>
            </a:prstGeom>
          </p:spPr>
        </p:pic>
        <p:sp>
          <p:nvSpPr>
            <p:cNvPr id="44" name="TextBox 43"/>
            <p:cNvSpPr txBox="1"/>
            <p:nvPr/>
          </p:nvSpPr>
          <p:spPr>
            <a:xfrm>
              <a:off x="10091579" y="6060154"/>
              <a:ext cx="5767926" cy="46166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just">
                <a:defRPr/>
              </a:pPr>
              <a:r>
                <a:rPr lang="en-US" altLang="ko-KR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AI </a:t>
              </a:r>
              <a:r>
                <a:rPr lang="ko-KR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기반 진단으로 </a:t>
              </a:r>
              <a:r>
                <a:rPr lang="ko-KR" altLang="en-US" sz="2400" b="1" dirty="0">
                  <a:solidFill>
                    <a:srgbClr val="4A5BA3"/>
                  </a:solidFill>
                  <a:latin typeface="+mn-ea"/>
                </a:rPr>
                <a:t>정확성 및 일관성 향상</a:t>
              </a:r>
              <a:endParaRPr lang="en-US" altLang="ko-KR" sz="2400" b="1" dirty="0">
                <a:solidFill>
                  <a:srgbClr val="4A5BA3"/>
                </a:solidFill>
                <a:latin typeface="+mn-ea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10281706" y="7687487"/>
              <a:ext cx="5325497" cy="83099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just">
                <a:defRPr/>
              </a:pPr>
              <a:r>
                <a:rPr lang="en-US" altLang="ko-KR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1</a:t>
              </a:r>
              <a:r>
                <a:rPr lang="ko-KR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분 이내 종양 예측으로 신속한 진단 </a:t>
              </a:r>
              <a:br>
                <a:rPr lang="ko-KR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</a:br>
              <a:r>
                <a:rPr lang="ko-KR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및 의료진 업무 효율 개선</a:t>
              </a:r>
            </a:p>
          </p:txBody>
        </p:sp>
      </p:grpSp>
      <p:sp>
        <p:nvSpPr>
          <p:cNvPr id="48" name="화살표: 오른쪽 47"/>
          <p:cNvSpPr/>
          <p:nvPr/>
        </p:nvSpPr>
        <p:spPr>
          <a:xfrm>
            <a:off x="8320388" y="6843717"/>
            <a:ext cx="1440000" cy="7200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A5BA3"/>
          </a:solidFill>
          <a:ln>
            <a:solidFill>
              <a:srgbClr val="4A5BA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4A5BA3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622B4E-19F4-6DF5-F5B0-9EF9869CD28B}"/>
              </a:ext>
            </a:extLst>
          </p:cNvPr>
          <p:cNvSpPr txBox="1"/>
          <p:nvPr/>
        </p:nvSpPr>
        <p:spPr>
          <a:xfrm>
            <a:off x="8766114" y="9855805"/>
            <a:ext cx="548548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b="1" dirty="0">
                <a:solidFill>
                  <a:schemeClr val="bg1"/>
                </a:solidFill>
              </a:rPr>
              <a:t>- 1 -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0" y="5143500"/>
            <a:ext cx="18300700" cy="51689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00" y="2057400"/>
            <a:ext cx="17043400" cy="61722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231900" y="3784600"/>
            <a:ext cx="3721100" cy="977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5500" b="1" i="0" u="none" strike="noStrike" dirty="0">
                <a:solidFill>
                  <a:srgbClr val="00074E"/>
                </a:solidFill>
                <a:latin typeface="Pretendard SemiBold"/>
              </a:rPr>
              <a:t>PART 2.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876800" y="3784600"/>
            <a:ext cx="6680200" cy="2057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107899"/>
              </a:lnSpc>
            </a:pPr>
            <a:r>
              <a:rPr lang="en-US" sz="6000" b="1" i="0" u="none" strike="noStrike" dirty="0">
                <a:solidFill>
                  <a:srgbClr val="00074E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Dataset</a:t>
            </a:r>
            <a:endParaRPr lang="en-US" sz="6000" b="0" i="0" u="none" strike="noStrike" dirty="0">
              <a:solidFill>
                <a:srgbClr val="00074E"/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sp>
        <p:nvSpPr>
          <p:cNvPr id="6" name="TextBox 8">
            <a:extLst>
              <a:ext uri="{FF2B5EF4-FFF2-40B4-BE49-F238E27FC236}">
                <a16:creationId xmlns:a16="http://schemas.microsoft.com/office/drawing/2014/main" id="{80136643-3BD2-2CE9-99DB-236ADB21C8BA}"/>
              </a:ext>
            </a:extLst>
          </p:cNvPr>
          <p:cNvSpPr txBox="1"/>
          <p:nvPr/>
        </p:nvSpPr>
        <p:spPr>
          <a:xfrm>
            <a:off x="16040100" y="7986486"/>
            <a:ext cx="1651000" cy="266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07899"/>
              </a:lnSpc>
            </a:pPr>
            <a:r>
              <a:rPr lang="ko-KR" altLang="en-US" sz="1600" b="1" spc="100" dirty="0">
                <a:solidFill>
                  <a:srgbClr val="FFFFFF"/>
                </a:solidFill>
                <a:latin typeface="+mj-ea"/>
                <a:ea typeface="+mj-ea"/>
              </a:rPr>
              <a:t>한국 </a:t>
            </a:r>
            <a:r>
              <a:rPr lang="en-US" altLang="ko-KR" sz="1600" b="1" spc="100" dirty="0">
                <a:solidFill>
                  <a:srgbClr val="FFFFFF"/>
                </a:solidFill>
                <a:latin typeface="+mj-ea"/>
                <a:ea typeface="+mj-ea"/>
              </a:rPr>
              <a:t>IT </a:t>
            </a:r>
            <a:r>
              <a:rPr lang="ko-KR" altLang="en-US" sz="1600" b="1" spc="100" dirty="0">
                <a:solidFill>
                  <a:srgbClr val="FFFFFF"/>
                </a:solidFill>
                <a:latin typeface="+mj-ea"/>
                <a:ea typeface="+mj-ea"/>
              </a:rPr>
              <a:t>교육원</a:t>
            </a:r>
            <a:endParaRPr lang="en-US" sz="1600" b="1" i="0" u="none" strike="noStrike" spc="100" dirty="0">
              <a:solidFill>
                <a:srgbClr val="FFFFFF"/>
              </a:solidFill>
              <a:latin typeface="+mj-ea"/>
              <a:ea typeface="+mj-ea"/>
            </a:endParaRPr>
          </a:p>
        </p:txBody>
      </p:sp>
      <p:pic>
        <p:nvPicPr>
          <p:cNvPr id="7" name="Picture 2" descr="한국IT교육원 (@hankookit) / X">
            <a:extLst>
              <a:ext uri="{FF2B5EF4-FFF2-40B4-BE49-F238E27FC236}">
                <a16:creationId xmlns:a16="http://schemas.microsoft.com/office/drawing/2014/main" id="{4B27D4F1-AFA5-EE35-DA6C-EA46EF62A2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78" b="89778" l="3556" r="96889">
                        <a14:foregroundMark x1="6222" y1="74667" x2="6222" y2="74667"/>
                        <a14:foregroundMark x1="48444" y1="19111" x2="48444" y2="19111"/>
                        <a14:foregroundMark x1="92889" y1="87556" x2="92889" y2="87556"/>
                        <a14:foregroundMark x1="4444" y1="74667" x2="4444" y2="74667"/>
                        <a14:foregroundMark x1="3556" y1="75111" x2="3556" y2="75111"/>
                        <a14:foregroundMark x1="96889" y1="89778" x2="96889" y2="897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51275" y="7088963"/>
            <a:ext cx="897523" cy="897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26865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-12700" y="5143500"/>
            <a:ext cx="18300700" cy="51689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22300" y="571500"/>
            <a:ext cx="17043400" cy="9156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117600" y="419100"/>
            <a:ext cx="2832100" cy="14986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511300" y="800100"/>
            <a:ext cx="2044700" cy="6477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107899"/>
              </a:lnSpc>
              <a:defRPr/>
            </a:pPr>
            <a:r>
              <a:rPr lang="en-US" sz="2400" b="1" spc="100" dirty="0">
                <a:solidFill>
                  <a:srgbClr val="FFFFFF"/>
                </a:solidFill>
                <a:latin typeface="Pretendard Medium"/>
              </a:rPr>
              <a:t>Dataset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279900" y="965200"/>
            <a:ext cx="9715500" cy="9779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99600"/>
              </a:lnSpc>
              <a:defRPr/>
            </a:pPr>
            <a:r>
              <a:rPr lang="ko-KR" altLang="en-US" sz="5500" b="1" i="0" u="none" strike="noStrike">
                <a:solidFill>
                  <a:srgbClr val="00074E"/>
                </a:solidFill>
                <a:latin typeface="Pretendard SemiBold"/>
                <a:ea typeface="Pretendard SemiBold"/>
              </a:rPr>
              <a:t>데이터 구성</a:t>
            </a:r>
            <a:endParaRPr lang="ko-KR" sz="5500" b="1" i="0" u="none" strike="noStrike">
              <a:solidFill>
                <a:srgbClr val="00074E"/>
              </a:solidFill>
              <a:latin typeface="Pretendard SemiBold"/>
              <a:ea typeface="Pretendard SemiBold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766114" y="9855805"/>
            <a:ext cx="548548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b="1" dirty="0">
                <a:solidFill>
                  <a:schemeClr val="bg1"/>
                </a:solidFill>
              </a:rPr>
              <a:t>- 2 -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009947" y="3227844"/>
            <a:ext cx="6851556" cy="267765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342900" indent="-342900">
              <a:buFont typeface="Arial"/>
              <a:buChar char="•"/>
              <a:defRPr/>
            </a:pPr>
            <a:r>
              <a:rPr lang="ko-KR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데이터 셋 </a:t>
            </a:r>
            <a:r>
              <a:rPr lang="en-US" altLang="ko-KR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: </a:t>
            </a:r>
            <a:r>
              <a:rPr lang="en-US" altLang="ko-KR" sz="24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BraTS</a:t>
            </a:r>
            <a:r>
              <a:rPr lang="en-US" altLang="ko-KR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-MEN-RT</a:t>
            </a:r>
          </a:p>
          <a:p>
            <a:pPr marL="800100" lvl="1" indent="-342900">
              <a:buFont typeface="Arial"/>
              <a:buChar char="•"/>
              <a:defRPr/>
            </a:pPr>
            <a:r>
              <a:rPr lang="ko-KR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영상 데이터 형태 </a:t>
            </a:r>
            <a:r>
              <a:rPr lang="en-US" altLang="ko-KR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: 3D MRI</a:t>
            </a:r>
          </a:p>
          <a:p>
            <a:pPr marL="1257300" lvl="2" indent="-342900">
              <a:buFont typeface="Arial"/>
              <a:buChar char="•"/>
              <a:defRPr/>
            </a:pPr>
            <a:r>
              <a:rPr lang="en-US" altLang="ko-KR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T1C MRI</a:t>
            </a:r>
            <a:r>
              <a:rPr lang="ko-KR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 영상</a:t>
            </a:r>
          </a:p>
          <a:p>
            <a:pPr marL="1257300" lvl="2" indent="-342900">
              <a:buFont typeface="Arial"/>
              <a:buChar char="•"/>
              <a:defRPr/>
            </a:pPr>
            <a:r>
              <a:rPr lang="en-US" altLang="ko-KR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GTV </a:t>
            </a:r>
            <a:r>
              <a:rPr lang="ko-KR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종양 </a:t>
            </a:r>
            <a:r>
              <a:rPr lang="en-US" altLang="ko-KR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Mask</a:t>
            </a:r>
            <a:r>
              <a:rPr lang="ko-KR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 영상</a:t>
            </a:r>
          </a:p>
          <a:p>
            <a:pPr lvl="0">
              <a:defRPr/>
            </a:pPr>
            <a:endParaRPr lang="en-US" altLang="ko-KR" sz="2400" dirty="0">
              <a:solidFill>
                <a:schemeClr val="tx1">
                  <a:lumMod val="95000"/>
                  <a:lumOff val="5000"/>
                </a:schemeClr>
              </a:solidFill>
              <a:latin typeface="+mn-ea"/>
            </a:endParaRPr>
          </a:p>
          <a:p>
            <a:pPr marL="342900" indent="-342900">
              <a:buFont typeface="Arial"/>
              <a:buChar char="•"/>
              <a:defRPr/>
            </a:pPr>
            <a:r>
              <a:rPr lang="ko-KR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환자 수</a:t>
            </a:r>
            <a:r>
              <a:rPr lang="ko-KR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 </a:t>
            </a:r>
            <a:r>
              <a:rPr lang="en-US" altLang="ko-KR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: 500</a:t>
            </a:r>
            <a:r>
              <a:rPr lang="ko-KR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명</a:t>
            </a:r>
            <a:r>
              <a:rPr lang="en-US" altLang="ko-KR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,</a:t>
            </a:r>
            <a:r>
              <a:rPr lang="ko-KR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 </a:t>
            </a:r>
            <a:r>
              <a:rPr lang="ko-KR" altLang="en-US" sz="2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전처리</a:t>
            </a:r>
            <a:r>
              <a:rPr lang="ko-KR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 후 </a:t>
            </a:r>
            <a:r>
              <a:rPr lang="en-US" altLang="ko-KR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477</a:t>
            </a:r>
            <a:r>
              <a:rPr lang="ko-KR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명 </a:t>
            </a:r>
            <a:r>
              <a:rPr lang="en-US" altLang="ko-KR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(23</a:t>
            </a:r>
            <a:r>
              <a:rPr lang="ko-KR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명 제거</a:t>
            </a:r>
            <a:r>
              <a:rPr lang="en-US" altLang="ko-KR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)</a:t>
            </a:r>
          </a:p>
          <a:p>
            <a:pPr marL="800100" lvl="1" indent="-342900">
              <a:buFont typeface="Arial"/>
              <a:buChar char="•"/>
              <a:defRPr/>
            </a:pPr>
            <a:r>
              <a:rPr lang="en-US" altLang="ko-KR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Train : 429</a:t>
            </a:r>
            <a:r>
              <a:rPr lang="ko-KR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명</a:t>
            </a:r>
            <a:r>
              <a:rPr lang="en-US" altLang="ko-KR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, Test : 48</a:t>
            </a:r>
            <a:r>
              <a:rPr lang="ko-KR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명 </a:t>
            </a:r>
            <a:r>
              <a:rPr lang="en-US" altLang="ko-KR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(9:1 </a:t>
            </a:r>
            <a:r>
              <a:rPr lang="ko-KR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비율</a:t>
            </a:r>
            <a:r>
              <a:rPr lang="en-US" altLang="ko-KR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)</a:t>
            </a:r>
          </a:p>
        </p:txBody>
      </p:sp>
      <p:grpSp>
        <p:nvGrpSpPr>
          <p:cNvPr id="21" name="그룹 20"/>
          <p:cNvGrpSpPr>
            <a:grpSpLocks noChangeAspect="1"/>
          </p:cNvGrpSpPr>
          <p:nvPr/>
        </p:nvGrpSpPr>
        <p:grpSpPr>
          <a:xfrm>
            <a:off x="12420601" y="6598070"/>
            <a:ext cx="3960000" cy="2203030"/>
            <a:chOff x="10343400" y="3407561"/>
            <a:chExt cx="3235543" cy="1800000"/>
          </a:xfrm>
        </p:grpSpPr>
        <p:pic>
          <p:nvPicPr>
            <p:cNvPr id="16" name="그림 15"/>
            <p:cNvPicPr/>
            <p:nvPr/>
          </p:nvPicPr>
          <p:blipFill rotWithShape="1">
            <a:blip r:embed="rId6"/>
            <a:srcRect l="72840" t="20700" r="4380" b="22740"/>
            <a:stretch>
              <a:fillRect/>
            </a:stretch>
          </p:blipFill>
          <p:spPr>
            <a:xfrm rot="5400000">
              <a:off x="11868943" y="3497561"/>
              <a:ext cx="1800000" cy="1620000"/>
            </a:xfrm>
            <a:prstGeom prst="rect">
              <a:avLst/>
            </a:prstGeom>
          </p:spPr>
        </p:pic>
        <p:pic>
          <p:nvPicPr>
            <p:cNvPr id="19" name="그림 18"/>
            <p:cNvPicPr/>
            <p:nvPr/>
          </p:nvPicPr>
          <p:blipFill rotWithShape="1">
            <a:blip r:embed="rId6"/>
            <a:srcRect l="3110" t="20200" r="74110" b="23240"/>
            <a:stretch>
              <a:fillRect/>
            </a:stretch>
          </p:blipFill>
          <p:spPr>
            <a:xfrm rot="5400000">
              <a:off x="10253400" y="3497561"/>
              <a:ext cx="1800000" cy="1620000"/>
            </a:xfrm>
            <a:prstGeom prst="rect">
              <a:avLst/>
            </a:prstGeom>
          </p:spPr>
        </p:pic>
      </p:grpSp>
      <p:grpSp>
        <p:nvGrpSpPr>
          <p:cNvPr id="22" name="그룹 21"/>
          <p:cNvGrpSpPr/>
          <p:nvPr/>
        </p:nvGrpSpPr>
        <p:grpSpPr>
          <a:xfrm>
            <a:off x="12420601" y="3852565"/>
            <a:ext cx="3960000" cy="1980000"/>
            <a:chOff x="10319724" y="7172742"/>
            <a:chExt cx="3600000" cy="1800000"/>
          </a:xfrm>
        </p:grpSpPr>
        <p:pic>
          <p:nvPicPr>
            <p:cNvPr id="18" name="그림 17"/>
            <p:cNvPicPr/>
            <p:nvPr/>
          </p:nvPicPr>
          <p:blipFill rotWithShape="1">
            <a:blip r:embed="rId7"/>
            <a:srcRect l="4220" t="23060" r="78210" b="23610"/>
            <a:stretch>
              <a:fillRect/>
            </a:stretch>
          </p:blipFill>
          <p:spPr>
            <a:xfrm rot="5400000">
              <a:off x="10319724" y="7172742"/>
              <a:ext cx="1800000" cy="1800000"/>
            </a:xfrm>
            <a:prstGeom prst="rect">
              <a:avLst/>
            </a:prstGeom>
          </p:spPr>
        </p:pic>
        <p:pic>
          <p:nvPicPr>
            <p:cNvPr id="20" name="그림 19"/>
            <p:cNvPicPr/>
            <p:nvPr/>
          </p:nvPicPr>
          <p:blipFill rotWithShape="1">
            <a:blip r:embed="rId7"/>
            <a:srcRect l="73660" t="23060" r="9310" b="23610"/>
            <a:stretch>
              <a:fillRect/>
            </a:stretch>
          </p:blipFill>
          <p:spPr>
            <a:xfrm rot="5400000">
              <a:off x="12119724" y="7172742"/>
              <a:ext cx="1800000" cy="1800000"/>
            </a:xfrm>
            <a:prstGeom prst="rect">
              <a:avLst/>
            </a:prstGeom>
          </p:spPr>
        </p:pic>
      </p:grpSp>
      <p:sp>
        <p:nvSpPr>
          <p:cNvPr id="24" name="TextBox 23"/>
          <p:cNvSpPr txBox="1"/>
          <p:nvPr/>
        </p:nvSpPr>
        <p:spPr>
          <a:xfrm>
            <a:off x="1981200" y="6134100"/>
            <a:ext cx="1046589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  <a:defRPr/>
            </a:pPr>
            <a:r>
              <a:rPr lang="ko-KR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종양 크기 분류</a:t>
            </a:r>
            <a:endParaRPr lang="en-US" altLang="ko-KR" sz="2400" dirty="0">
              <a:solidFill>
                <a:schemeClr val="tx1">
                  <a:lumMod val="95000"/>
                  <a:lumOff val="5000"/>
                </a:schemeClr>
              </a:solidFill>
              <a:latin typeface="+mn-ea"/>
            </a:endParaRPr>
          </a:p>
          <a:p>
            <a:pPr>
              <a:defRPr/>
            </a:pPr>
            <a:r>
              <a:rPr lang="en-US" altLang="ko-KR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   : </a:t>
            </a:r>
            <a:r>
              <a:rPr lang="ko-KR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전체 환자 </a:t>
            </a:r>
            <a:r>
              <a:rPr lang="en-US" altLang="ko-KR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GTV </a:t>
            </a:r>
            <a:r>
              <a:rPr lang="ko-KR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크기 기준</a:t>
            </a:r>
            <a:r>
              <a:rPr lang="en-US" altLang="ko-KR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, </a:t>
            </a:r>
            <a:r>
              <a:rPr lang="ko-KR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동일 개수로 </a:t>
            </a:r>
            <a:r>
              <a:rPr lang="en-US" altLang="ko-KR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Small, Medium, Large </a:t>
            </a:r>
            <a:r>
              <a:rPr lang="ko-KR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분류함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2420601" y="3390900"/>
            <a:ext cx="859531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400"/>
              <a:t>Small</a:t>
            </a:r>
            <a:endParaRPr lang="ko-KR" altLang="en-US" sz="2400"/>
          </a:p>
        </p:txBody>
      </p:sp>
      <p:sp>
        <p:nvSpPr>
          <p:cNvPr id="11" name="TextBox 10"/>
          <p:cNvSpPr txBox="1"/>
          <p:nvPr/>
        </p:nvSpPr>
        <p:spPr>
          <a:xfrm>
            <a:off x="12420600" y="6135788"/>
            <a:ext cx="860748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400"/>
              <a:t>Large</a:t>
            </a:r>
            <a:endParaRPr lang="ko-KR" altLang="en-US" sz="2400"/>
          </a:p>
        </p:txBody>
      </p:sp>
      <p:graphicFrame>
        <p:nvGraphicFramePr>
          <p:cNvPr id="60" name="표 5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0110814"/>
              </p:ext>
            </p:extLst>
          </p:nvPr>
        </p:nvGraphicFramePr>
        <p:xfrm>
          <a:off x="2524125" y="7124700"/>
          <a:ext cx="5943600" cy="1678557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25063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372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59519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kumimoji="0" lang="en-US" altLang="ko-KR" sz="2400" b="0" i="0" u="none" strike="noStrike" kern="1200" cap="none" spc="0" normalizeH="0" baseline="0" dirty="0"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/>
                          <a:ea typeface="+mn-ea"/>
                          <a:cs typeface="+mn-cs"/>
                        </a:rPr>
                        <a:t>Small (16 </a:t>
                      </a:r>
                      <a:r>
                        <a:rPr kumimoji="0" lang="ko-KR" altLang="en-US" sz="2400" b="0" i="0" u="none" strike="noStrike" kern="1200" cap="none" spc="0" normalizeH="0" baseline="0" dirty="0"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/>
                          <a:ea typeface="+mn-ea"/>
                          <a:cs typeface="+mn-cs"/>
                        </a:rPr>
                        <a:t>명</a:t>
                      </a:r>
                      <a:r>
                        <a:rPr kumimoji="0" lang="en-US" altLang="ko-KR" sz="2400" b="0" i="0" u="none" strike="noStrike" kern="1200" cap="none" spc="0" normalizeH="0" baseline="0" dirty="0"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/>
                          <a:ea typeface="+mn-ea"/>
                          <a:cs typeface="+mn-cs"/>
                        </a:rPr>
                        <a:t>)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2400" b="0" i="0" u="none" strike="noStrike" kern="1200" cap="none" spc="0" normalizeH="0" baseline="0" dirty="0"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/>
                          <a:ea typeface="+mn-ea"/>
                          <a:cs typeface="+mn-cs"/>
                        </a:rPr>
                        <a:t>0.02–2.15 cc (cm³)</a:t>
                      </a:r>
                      <a:endParaRPr kumimoji="0" lang="en-US" altLang="ko-KR" sz="2400" b="0" i="0" u="none" strike="noStrike" kern="1200" cap="none" spc="0" normalizeH="0" baseline="0" dirty="0">
                        <a:solidFill>
                          <a:prstClr val="black"/>
                        </a:solidFill>
                        <a:latin typeface="맑은 고딕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9519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kumimoji="0" lang="en-US" altLang="ko-KR" sz="2400" b="0" i="0" u="none" strike="noStrike" kern="1200" cap="none" spc="0" normalizeH="0" baseline="0"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/>
                          <a:ea typeface="+mn-ea"/>
                          <a:cs typeface="+mn-cs"/>
                        </a:rPr>
                        <a:t>Medium (16 </a:t>
                      </a:r>
                      <a:r>
                        <a:rPr kumimoji="0" lang="ko-KR" altLang="en-US" sz="2400" b="0" i="0" u="none" strike="noStrike" kern="1200" cap="none" spc="0" normalizeH="0" baseline="0"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/>
                          <a:ea typeface="+mn-ea"/>
                          <a:cs typeface="+mn-cs"/>
                        </a:rPr>
                        <a:t>명</a:t>
                      </a:r>
                      <a:r>
                        <a:rPr kumimoji="0" lang="en-US" altLang="ko-KR" sz="2400" b="0" i="0" u="none" strike="noStrike" kern="1200" cap="none" spc="0" normalizeH="0" baseline="0"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/>
                          <a:ea typeface="+mn-ea"/>
                          <a:cs typeface="+mn-cs"/>
                        </a:rPr>
                        <a:t>)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2400" b="0" i="0" u="none" strike="noStrike" kern="1200" cap="none" spc="0" normalizeH="0" baseline="0" dirty="0"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/>
                          <a:ea typeface="+mn-ea"/>
                          <a:cs typeface="+mn-cs"/>
                        </a:rPr>
                        <a:t>2.35–9.47 cc (cm³)</a:t>
                      </a:r>
                      <a:endParaRPr kumimoji="0" lang="en-US" altLang="ko-KR" sz="2400" b="0" i="0" u="none" strike="noStrike" kern="1200" cap="none" spc="0" normalizeH="0" baseline="0" dirty="0">
                        <a:solidFill>
                          <a:prstClr val="black"/>
                        </a:solidFill>
                        <a:latin typeface="맑은 고딕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9519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kumimoji="0" lang="en-US" altLang="ko-KR" sz="2400" b="0" i="0" u="none" strike="noStrike" kern="1200" cap="none" spc="0" normalizeH="0" baseline="0" dirty="0"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/>
                          <a:ea typeface="+mn-ea"/>
                          <a:cs typeface="+mn-cs"/>
                        </a:rPr>
                        <a:t>Large (16 </a:t>
                      </a:r>
                      <a:r>
                        <a:rPr kumimoji="0" lang="ko-KR" altLang="en-US" sz="2400" b="0" i="0" u="none" strike="noStrike" kern="1200" cap="none" spc="0" normalizeH="0" baseline="0" dirty="0"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/>
                          <a:ea typeface="+mn-ea"/>
                          <a:cs typeface="+mn-cs"/>
                        </a:rPr>
                        <a:t>명</a:t>
                      </a:r>
                      <a:r>
                        <a:rPr kumimoji="0" lang="en-US" altLang="ko-KR" sz="2400" b="0" i="0" u="none" strike="noStrike" kern="1200" cap="none" spc="0" normalizeH="0" baseline="0" dirty="0"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/>
                          <a:ea typeface="+mn-ea"/>
                          <a:cs typeface="+mn-cs"/>
                        </a:rPr>
                        <a:t>)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kumimoji="0" lang="en-US" altLang="ko-KR" sz="2400" b="0" i="0" u="none" strike="noStrike" kern="1200" cap="none" spc="0" normalizeH="0" baseline="0" dirty="0"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/>
                          <a:ea typeface="+mn-ea"/>
                          <a:cs typeface="+mn-cs"/>
                        </a:rPr>
                        <a:t>16.21–63.67 cc (cm³)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2" name="TextBox 31">
            <a:extLst>
              <a:ext uri="{FF2B5EF4-FFF2-40B4-BE49-F238E27FC236}">
                <a16:creationId xmlns:a16="http://schemas.microsoft.com/office/drawing/2014/main" id="{082CEA7D-85E5-4CC2-B0FC-D9ECC62ED720}"/>
              </a:ext>
            </a:extLst>
          </p:cNvPr>
          <p:cNvSpPr txBox="1"/>
          <p:nvPr/>
        </p:nvSpPr>
        <p:spPr>
          <a:xfrm>
            <a:off x="8698824" y="3902015"/>
            <a:ext cx="874631" cy="378744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marL="0" marR="0" lvl="0" indent="0" algn="ctr" defTabSz="936625" eaLnBrk="1" latinLnBrk="1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rgbClr val="000000">
                  <a:lumMod val="75000"/>
                  <a:lumOff val="25000"/>
                </a:srgbClr>
              </a:buClr>
              <a:buSzPct val="80000"/>
              <a:buFontTx/>
              <a:buNone/>
              <a:defRPr/>
            </a:pPr>
            <a:r>
              <a:rPr kumimoji="0" lang="en-US" altLang="ko-KR" sz="2000" b="0" i="0" u="none" strike="noStrike" kern="0" cap="none" spc="-60" normalizeH="0">
                <a:ln w="9525"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srgbClr val="F6F6F6"/>
                </a:solidFill>
                <a:effectLst/>
                <a:uLnTx/>
                <a:uFillTx/>
                <a:latin typeface="+mn-ea"/>
              </a:rPr>
              <a:t>STEP 2</a:t>
            </a:r>
            <a:endParaRPr kumimoji="0" lang="ko-KR" altLang="en-US" sz="2000" b="0" i="0" u="none" strike="noStrike" kern="0" cap="none" spc="-60" normalizeH="0">
              <a:ln w="9525"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rgbClr val="F6F6F6"/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A4C11E-A750-8032-9785-E7F354D847DD}"/>
              </a:ext>
            </a:extLst>
          </p:cNvPr>
          <p:cNvSpPr txBox="1"/>
          <p:nvPr/>
        </p:nvSpPr>
        <p:spPr>
          <a:xfrm>
            <a:off x="2524125" y="8805862"/>
            <a:ext cx="14847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Test </a:t>
            </a:r>
            <a:r>
              <a:rPr lang="ko-KR" altLang="en-US" sz="2000" dirty="0"/>
              <a:t>셋 기준</a:t>
            </a: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D0125428-5C14-28D3-A431-C22AEB754656}"/>
              </a:ext>
            </a:extLst>
          </p:cNvPr>
          <p:cNvSpPr/>
          <p:nvPr/>
        </p:nvSpPr>
        <p:spPr>
          <a:xfrm>
            <a:off x="14706600" y="4842565"/>
            <a:ext cx="533400" cy="605735"/>
          </a:xfrm>
          <a:prstGeom prst="ellipse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1" animBg="1"/>
      <p:bldP spid="10" grpId="2" animBg="1"/>
      <p:bldP spid="11" grpId="3" animBg="1"/>
      <p:bldP spid="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4B53F6-9BCB-8719-3CA5-855607B167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68C7B1F-1F45-6DEA-FC9A-40F49C0D30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-12700" y="5143500"/>
            <a:ext cx="18300700" cy="51689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583709C9-7585-6C6E-D5F4-246B8D61E47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22300" y="550810"/>
            <a:ext cx="17043400" cy="91567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90840D5-3659-B6EC-4088-675A30A9B1C4}"/>
              </a:ext>
            </a:extLst>
          </p:cNvPr>
          <p:cNvSpPr txBox="1"/>
          <p:nvPr/>
        </p:nvSpPr>
        <p:spPr>
          <a:xfrm>
            <a:off x="8766114" y="9855805"/>
            <a:ext cx="548548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b="1">
                <a:solidFill>
                  <a:schemeClr val="bg1"/>
                </a:solidFill>
              </a:rPr>
              <a:t>- 3 -</a:t>
            </a:r>
            <a:endParaRPr lang="ko-KR" altLang="en-US" b="1">
              <a:solidFill>
                <a:schemeClr val="bg1"/>
              </a:solidFill>
            </a:endParaRPr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BFBAAE6F-16F3-F774-3F80-D8B3D149A7D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117600" y="419100"/>
            <a:ext cx="2832100" cy="1498600"/>
          </a:xfrm>
          <a:prstGeom prst="rect">
            <a:avLst/>
          </a:prstGeom>
        </p:spPr>
      </p:pic>
      <p:sp>
        <p:nvSpPr>
          <p:cNvPr id="9" name="TextBox 5">
            <a:extLst>
              <a:ext uri="{FF2B5EF4-FFF2-40B4-BE49-F238E27FC236}">
                <a16:creationId xmlns:a16="http://schemas.microsoft.com/office/drawing/2014/main" id="{042CD4CF-A903-B78E-83E4-3AEEA1320E3B}"/>
              </a:ext>
            </a:extLst>
          </p:cNvPr>
          <p:cNvSpPr txBox="1"/>
          <p:nvPr/>
        </p:nvSpPr>
        <p:spPr>
          <a:xfrm>
            <a:off x="1511300" y="800100"/>
            <a:ext cx="2044700" cy="6477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107899"/>
              </a:lnSpc>
              <a:defRPr/>
            </a:pPr>
            <a:r>
              <a:rPr lang="en-US" sz="2400" b="1" spc="100" dirty="0">
                <a:solidFill>
                  <a:srgbClr val="FFFFFF"/>
                </a:solidFill>
                <a:latin typeface="Pretendard Medium"/>
              </a:rPr>
              <a:t>Dataset</a:t>
            </a:r>
            <a:endParaRPr lang="en-US" sz="1900" b="1" spc="100" dirty="0">
              <a:solidFill>
                <a:srgbClr val="FFFFFF"/>
              </a:solidFill>
              <a:latin typeface="Pretendard Medium"/>
            </a:endParaRPr>
          </a:p>
        </p:txBody>
      </p:sp>
      <p:sp>
        <p:nvSpPr>
          <p:cNvPr id="56" name="TextBox 14">
            <a:extLst>
              <a:ext uri="{FF2B5EF4-FFF2-40B4-BE49-F238E27FC236}">
                <a16:creationId xmlns:a16="http://schemas.microsoft.com/office/drawing/2014/main" id="{2532F00F-101B-DF27-12B5-C4FC9DED2366}"/>
              </a:ext>
            </a:extLst>
          </p:cNvPr>
          <p:cNvSpPr txBox="1"/>
          <p:nvPr/>
        </p:nvSpPr>
        <p:spPr>
          <a:xfrm>
            <a:off x="4279899" y="889000"/>
            <a:ext cx="9715500" cy="9779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99600"/>
              </a:lnSpc>
              <a:defRPr/>
            </a:pPr>
            <a:r>
              <a:rPr lang="ko-KR" altLang="en-US" sz="5500" b="1" i="0" u="none" strike="noStrike" dirty="0">
                <a:solidFill>
                  <a:srgbClr val="00074E"/>
                </a:solidFill>
                <a:latin typeface="Pretendard SemiBold"/>
                <a:ea typeface="Pretendard SemiBold"/>
              </a:rPr>
              <a:t>데이터 </a:t>
            </a:r>
            <a:r>
              <a:rPr lang="ko-KR" altLang="en-US" sz="5500" b="1" dirty="0" err="1">
                <a:solidFill>
                  <a:srgbClr val="00074E"/>
                </a:solidFill>
                <a:latin typeface="Pretendard SemiBold"/>
                <a:ea typeface="Pretendard SemiBold"/>
              </a:rPr>
              <a:t>전처리</a:t>
            </a:r>
            <a:endParaRPr lang="ko-KR" sz="5500" b="1" i="0" u="none" strike="noStrike" dirty="0">
              <a:solidFill>
                <a:srgbClr val="00074E"/>
              </a:solidFill>
              <a:latin typeface="Pretendard SemiBold"/>
              <a:ea typeface="Pretendard SemiBold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D6BA0874-F0AF-FD3D-DEC2-8B30BAE0DE58}"/>
              </a:ext>
            </a:extLst>
          </p:cNvPr>
          <p:cNvSpPr/>
          <p:nvPr/>
        </p:nvSpPr>
        <p:spPr>
          <a:xfrm>
            <a:off x="1944000" y="2721948"/>
            <a:ext cx="7053662" cy="29659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6000" bIns="18000" rtlCol="0" anchor="ctr"/>
          <a:lstStyle/>
          <a:p>
            <a:pPr algn="ctr">
              <a:lnSpc>
                <a:spcPct val="110000"/>
              </a:lnSpc>
            </a:pPr>
            <a:endParaRPr lang="ko-KR" altLang="en-US" sz="1400" spc="-1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45A190FC-CEEB-7245-83A8-74BA23384FBA}"/>
              </a:ext>
            </a:extLst>
          </p:cNvPr>
          <p:cNvSpPr/>
          <p:nvPr/>
        </p:nvSpPr>
        <p:spPr>
          <a:xfrm>
            <a:off x="2088620" y="2878161"/>
            <a:ext cx="2630549" cy="2644973"/>
          </a:xfrm>
          <a:prstGeom prst="rect">
            <a:avLst/>
          </a:pr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w="6350"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6000" bIns="18000" rtlCol="0" anchor="ctr"/>
          <a:lstStyle/>
          <a:p>
            <a:pPr algn="ctr">
              <a:lnSpc>
                <a:spcPct val="110000"/>
              </a:lnSpc>
            </a:pPr>
            <a:endParaRPr kumimoji="1" lang="ko-KR" altLang="en-US" sz="900" spc="-4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60000"/>
                  <a:lumOff val="40000"/>
                </a:schemeClr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DC5B60FA-BC21-DD4B-3B03-D21CDD45EB30}"/>
              </a:ext>
            </a:extLst>
          </p:cNvPr>
          <p:cNvSpPr/>
          <p:nvPr/>
        </p:nvSpPr>
        <p:spPr>
          <a:xfrm>
            <a:off x="1944000" y="2171966"/>
            <a:ext cx="7053662" cy="549983"/>
          </a:xfrm>
          <a:prstGeom prst="rect">
            <a:avLst/>
          </a:prstGeom>
          <a:solidFill>
            <a:srgbClr val="4A5BA3"/>
          </a:solidFill>
          <a:ln>
            <a:noFill/>
          </a:ln>
          <a:effectLst>
            <a:outerShdw dist="12700" dir="5400000" algn="t" rotWithShape="0">
              <a:srgbClr val="2269F7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6000" bIns="18000" rtlCol="0" anchor="ctr"/>
          <a:lstStyle/>
          <a:p>
            <a:pPr algn="ctr">
              <a:lnSpc>
                <a:spcPct val="110000"/>
              </a:lnSpc>
            </a:pPr>
            <a:r>
              <a:rPr lang="en-US" altLang="ko-KR" sz="2000" b="1" spc="-1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1. HD-Bet : Skull </a:t>
            </a:r>
            <a:r>
              <a:rPr lang="ko-KR" altLang="en-US" sz="2000" b="1" spc="-1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제거</a:t>
            </a: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EDF968BD-0F8B-0D5E-5663-B29E412E5309}"/>
              </a:ext>
            </a:extLst>
          </p:cNvPr>
          <p:cNvSpPr/>
          <p:nvPr/>
        </p:nvSpPr>
        <p:spPr>
          <a:xfrm>
            <a:off x="9290338" y="2721948"/>
            <a:ext cx="7053662" cy="29659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6000" bIns="18000" rtlCol="0" anchor="ctr"/>
          <a:lstStyle/>
          <a:p>
            <a:pPr algn="ctr">
              <a:lnSpc>
                <a:spcPct val="110000"/>
              </a:lnSpc>
            </a:pPr>
            <a:endParaRPr lang="ko-KR" altLang="en-US" sz="1400" spc="-1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22660639-3D40-2E88-E859-D0F4A94F1080}"/>
              </a:ext>
            </a:extLst>
          </p:cNvPr>
          <p:cNvSpPr/>
          <p:nvPr/>
        </p:nvSpPr>
        <p:spPr>
          <a:xfrm>
            <a:off x="9434958" y="2878161"/>
            <a:ext cx="2630550" cy="2644973"/>
          </a:xfrm>
          <a:prstGeom prst="rect">
            <a:avLst/>
          </a:pr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w="6350"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6000" bIns="18000" rtlCol="0" anchor="ctr"/>
          <a:lstStyle/>
          <a:p>
            <a:pPr algn="ctr">
              <a:lnSpc>
                <a:spcPct val="110000"/>
              </a:lnSpc>
            </a:pPr>
            <a:endParaRPr kumimoji="1" lang="ko-KR" altLang="en-US" sz="900" spc="-4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60000"/>
                  <a:lumOff val="40000"/>
                </a:schemeClr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A652A96C-C996-0C5F-F57C-0969B9B34ADA}"/>
              </a:ext>
            </a:extLst>
          </p:cNvPr>
          <p:cNvSpPr/>
          <p:nvPr/>
        </p:nvSpPr>
        <p:spPr>
          <a:xfrm>
            <a:off x="9290338" y="2171966"/>
            <a:ext cx="7053662" cy="549983"/>
          </a:xfrm>
          <a:prstGeom prst="rect">
            <a:avLst/>
          </a:prstGeom>
          <a:solidFill>
            <a:srgbClr val="4A5BA3"/>
          </a:solidFill>
          <a:ln>
            <a:noFill/>
          </a:ln>
          <a:effectLst>
            <a:outerShdw dist="12700" dir="5400000" algn="t" rotWithShape="0">
              <a:srgbClr val="2269F7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6000" bIns="18000" rtlCol="0" anchor="ctr"/>
          <a:lstStyle/>
          <a:p>
            <a:pPr algn="ctr">
              <a:lnSpc>
                <a:spcPct val="110000"/>
              </a:lnSpc>
            </a:pPr>
            <a:r>
              <a:rPr lang="en-US" altLang="ko-KR" sz="2000" b="1" spc="-1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2. </a:t>
            </a:r>
            <a:r>
              <a:rPr lang="ko-KR" altLang="en-US" sz="2000" b="1" spc="-1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데이터 재정의 </a:t>
            </a:r>
            <a:r>
              <a:rPr lang="en-US" altLang="ko-KR" sz="2000" b="1" spc="-1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: </a:t>
            </a:r>
            <a:r>
              <a:rPr lang="ko-KR" altLang="en-US" sz="2000" b="1" spc="-1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뇌 영역 밖 종양 환자 제거</a:t>
            </a: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CE7A4374-EF5C-4744-3A64-54EB3AAD253E}"/>
              </a:ext>
            </a:extLst>
          </p:cNvPr>
          <p:cNvSpPr/>
          <p:nvPr/>
        </p:nvSpPr>
        <p:spPr>
          <a:xfrm>
            <a:off x="2075793" y="2879527"/>
            <a:ext cx="2630550" cy="2644973"/>
          </a:xfrm>
          <a:prstGeom prst="rect">
            <a:avLst/>
          </a:pr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  <a:ln w="6350"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6000" bIns="18000" rtlCol="0" anchor="ctr"/>
          <a:lstStyle/>
          <a:p>
            <a:pPr algn="ctr">
              <a:lnSpc>
                <a:spcPct val="110000"/>
              </a:lnSpc>
            </a:pPr>
            <a:endParaRPr kumimoji="1" lang="ko-KR" altLang="en-US" sz="900" spc="-4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60000"/>
                  <a:lumOff val="40000"/>
                </a:schemeClr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72B60B72-1AD2-6CD4-A0F9-E3D5F1D9D9F4}"/>
              </a:ext>
            </a:extLst>
          </p:cNvPr>
          <p:cNvSpPr/>
          <p:nvPr/>
        </p:nvSpPr>
        <p:spPr>
          <a:xfrm>
            <a:off x="1944000" y="6520930"/>
            <a:ext cx="7053662" cy="29659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6000" bIns="18000" rtlCol="0" anchor="ctr"/>
          <a:lstStyle/>
          <a:p>
            <a:pPr algn="ctr">
              <a:lnSpc>
                <a:spcPct val="110000"/>
              </a:lnSpc>
            </a:pPr>
            <a:endParaRPr lang="ko-KR" altLang="en-US" sz="1400" spc="-1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CF64427F-DD63-384F-CBC5-E9F67DE4909C}"/>
              </a:ext>
            </a:extLst>
          </p:cNvPr>
          <p:cNvSpPr/>
          <p:nvPr/>
        </p:nvSpPr>
        <p:spPr>
          <a:xfrm>
            <a:off x="2088620" y="6673057"/>
            <a:ext cx="2630549" cy="2644973"/>
          </a:xfrm>
          <a:prstGeom prst="rect">
            <a:avLst/>
          </a:pr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  <a:ln w="6350"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6000" bIns="18000" rtlCol="0" anchor="ctr"/>
          <a:lstStyle/>
          <a:p>
            <a:pPr algn="ctr">
              <a:lnSpc>
                <a:spcPct val="110000"/>
              </a:lnSpc>
            </a:pPr>
            <a:endParaRPr kumimoji="1" lang="ko-KR" altLang="en-US" sz="900" spc="-4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60000"/>
                  <a:lumOff val="40000"/>
                </a:schemeClr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C51B2BFE-D01A-47C3-9F4D-4C04F2C9667D}"/>
              </a:ext>
            </a:extLst>
          </p:cNvPr>
          <p:cNvSpPr/>
          <p:nvPr/>
        </p:nvSpPr>
        <p:spPr>
          <a:xfrm>
            <a:off x="1944000" y="5970948"/>
            <a:ext cx="7053662" cy="549983"/>
          </a:xfrm>
          <a:prstGeom prst="rect">
            <a:avLst/>
          </a:prstGeom>
          <a:solidFill>
            <a:srgbClr val="4A5BA3"/>
          </a:solidFill>
          <a:ln>
            <a:noFill/>
          </a:ln>
          <a:effectLst>
            <a:outerShdw dist="12700" dir="5400000" algn="t" rotWithShape="0">
              <a:srgbClr val="2269F7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6000" bIns="18000" rtlCol="0" anchor="ctr"/>
          <a:lstStyle/>
          <a:p>
            <a:pPr algn="ctr">
              <a:lnSpc>
                <a:spcPct val="110000"/>
              </a:lnSpc>
            </a:pPr>
            <a:r>
              <a:rPr lang="en-US" altLang="ko-KR" sz="2000" b="1" spc="-1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3. </a:t>
            </a:r>
            <a:r>
              <a:rPr lang="ko-KR" altLang="en-US" sz="2000" b="1" spc="-1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정규화 및 </a:t>
            </a:r>
            <a:r>
              <a:rPr lang="ko-KR" altLang="en-US" sz="2000" b="1" spc="-100" dirty="0" err="1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리샘플링</a:t>
            </a:r>
            <a:endParaRPr lang="ko-KR" altLang="en-US" sz="2000" b="1" spc="-1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940BBDC3-E587-EBAF-050C-5E4DAFD8BD75}"/>
              </a:ext>
            </a:extLst>
          </p:cNvPr>
          <p:cNvSpPr/>
          <p:nvPr/>
        </p:nvSpPr>
        <p:spPr>
          <a:xfrm>
            <a:off x="9290338" y="6520930"/>
            <a:ext cx="7053662" cy="29659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6000" bIns="18000" rtlCol="0" anchor="ctr"/>
          <a:lstStyle/>
          <a:p>
            <a:pPr algn="ctr">
              <a:lnSpc>
                <a:spcPct val="110000"/>
              </a:lnSpc>
            </a:pPr>
            <a:endParaRPr lang="ko-KR" altLang="en-US" sz="1400" spc="-1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2E84DBBA-A66E-442E-E0B3-595508B1F080}"/>
              </a:ext>
            </a:extLst>
          </p:cNvPr>
          <p:cNvSpPr/>
          <p:nvPr/>
        </p:nvSpPr>
        <p:spPr>
          <a:xfrm>
            <a:off x="9434958" y="6677143"/>
            <a:ext cx="2630549" cy="2644973"/>
          </a:xfrm>
          <a:prstGeom prst="rect">
            <a:avLst/>
          </a:pr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  <a:ln w="6350"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6000" bIns="18000" rtlCol="0" anchor="ctr"/>
          <a:lstStyle/>
          <a:p>
            <a:pPr algn="ctr">
              <a:lnSpc>
                <a:spcPct val="110000"/>
              </a:lnSpc>
            </a:pPr>
            <a:endParaRPr kumimoji="1" lang="ko-KR" altLang="en-US" sz="900" spc="-4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60000"/>
                  <a:lumOff val="40000"/>
                </a:schemeClr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B1C8B9F0-0FAB-DCC1-7952-6085FB7635F4}"/>
              </a:ext>
            </a:extLst>
          </p:cNvPr>
          <p:cNvSpPr/>
          <p:nvPr/>
        </p:nvSpPr>
        <p:spPr>
          <a:xfrm>
            <a:off x="9290338" y="5970948"/>
            <a:ext cx="7053662" cy="549983"/>
          </a:xfrm>
          <a:prstGeom prst="rect">
            <a:avLst/>
          </a:prstGeom>
          <a:solidFill>
            <a:srgbClr val="4A5BA3"/>
          </a:solidFill>
          <a:ln>
            <a:noFill/>
          </a:ln>
          <a:effectLst>
            <a:outerShdw dist="12700" dir="5400000" algn="t" rotWithShape="0">
              <a:srgbClr val="2269F7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6000" bIns="18000" rtlCol="0" anchor="ctr"/>
          <a:lstStyle/>
          <a:p>
            <a:pPr algn="ctr">
              <a:lnSpc>
                <a:spcPct val="110000"/>
              </a:lnSpc>
            </a:pPr>
            <a:r>
              <a:rPr lang="en-US" altLang="ko-KR" sz="2000" b="1" spc="-1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4. </a:t>
            </a:r>
            <a:r>
              <a:rPr lang="ko-KR" altLang="en-US" sz="2000" b="1" spc="-1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정보가 적은 슬라이스 제거</a:t>
            </a: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A129F0C3-D4B2-D242-94B0-C9D3ACE263FA}"/>
              </a:ext>
            </a:extLst>
          </p:cNvPr>
          <p:cNvSpPr/>
          <p:nvPr/>
        </p:nvSpPr>
        <p:spPr>
          <a:xfrm>
            <a:off x="9431328" y="6673057"/>
            <a:ext cx="2630549" cy="2644973"/>
          </a:xfrm>
          <a:prstGeom prst="rect">
            <a:avLst/>
          </a:prstGeom>
          <a:blipFill>
            <a:blip r:embed="rId16"/>
            <a:stretch>
              <a:fillRect/>
            </a:stretch>
          </a:blipFill>
          <a:ln w="6350"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6000" bIns="18000" rtlCol="0" anchor="ctr"/>
          <a:lstStyle/>
          <a:p>
            <a:pPr algn="ctr">
              <a:lnSpc>
                <a:spcPct val="110000"/>
              </a:lnSpc>
            </a:pPr>
            <a:endParaRPr kumimoji="1" lang="ko-KR" altLang="en-US" sz="900" spc="-4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60000"/>
                  <a:lumOff val="40000"/>
                </a:schemeClr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139" name="화살표: 아래쪽 138">
            <a:extLst>
              <a:ext uri="{FF2B5EF4-FFF2-40B4-BE49-F238E27FC236}">
                <a16:creationId xmlns:a16="http://schemas.microsoft.com/office/drawing/2014/main" id="{45B83565-6562-9E6C-9A62-A9913B75AF43}"/>
              </a:ext>
            </a:extLst>
          </p:cNvPr>
          <p:cNvSpPr/>
          <p:nvPr/>
        </p:nvSpPr>
        <p:spPr>
          <a:xfrm rot="9783271">
            <a:off x="10590849" y="8528042"/>
            <a:ext cx="311505" cy="7200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F76E4B78-F985-D29E-C0A8-2CD51D3A3CDD}"/>
              </a:ext>
            </a:extLst>
          </p:cNvPr>
          <p:cNvSpPr txBox="1"/>
          <p:nvPr/>
        </p:nvSpPr>
        <p:spPr>
          <a:xfrm>
            <a:off x="4852681" y="3225565"/>
            <a:ext cx="3681720" cy="1542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29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+mn-ea"/>
              </a:rPr>
              <a:t>두개골은 종양이나 뇌 질환과 직접적인 관련이 없는 뼈 구조로 뇌 중심 학습을 위해 제거</a:t>
            </a:r>
            <a:endParaRPr lang="en-US" altLang="ko-KR" sz="2000" dirty="0">
              <a:latin typeface="+mn-ea"/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23019FBF-5A61-292F-C008-9309FBA8440C}"/>
              </a:ext>
            </a:extLst>
          </p:cNvPr>
          <p:cNvSpPr txBox="1"/>
          <p:nvPr/>
        </p:nvSpPr>
        <p:spPr>
          <a:xfrm>
            <a:off x="12195387" y="3225565"/>
            <a:ext cx="3913200" cy="799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29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+mn-ea"/>
              </a:rPr>
              <a:t>뇌 영역과 </a:t>
            </a:r>
            <a:r>
              <a:rPr lang="en-US" altLang="ko-KR" sz="2000" dirty="0">
                <a:latin typeface="+mn-ea"/>
              </a:rPr>
              <a:t>GTV </a:t>
            </a:r>
            <a:r>
              <a:rPr lang="ko-KR" altLang="en-US" sz="2000" dirty="0">
                <a:latin typeface="+mn-ea"/>
              </a:rPr>
              <a:t>마스크 교집합 </a:t>
            </a:r>
            <a:br>
              <a:rPr lang="en-US" altLang="ko-KR" sz="2000" dirty="0">
                <a:latin typeface="+mn-ea"/>
              </a:rPr>
            </a:br>
            <a:r>
              <a:rPr lang="en-US" altLang="ko-KR" sz="2000" dirty="0">
                <a:latin typeface="+mn-ea"/>
              </a:rPr>
              <a:t>15% </a:t>
            </a:r>
            <a:r>
              <a:rPr lang="ko-KR" altLang="en-US" sz="2000" dirty="0">
                <a:latin typeface="+mn-ea"/>
              </a:rPr>
              <a:t>미만인 환자 </a:t>
            </a:r>
            <a:r>
              <a:rPr lang="en-US" altLang="ko-KR" sz="2000" dirty="0">
                <a:latin typeface="+mn-ea"/>
              </a:rPr>
              <a:t>23</a:t>
            </a:r>
            <a:r>
              <a:rPr lang="ko-KR" altLang="en-US" sz="2000" dirty="0">
                <a:latin typeface="+mn-ea"/>
              </a:rPr>
              <a:t>명 제거</a:t>
            </a:r>
            <a:endParaRPr lang="en-US" altLang="ko-KR" sz="2000" dirty="0">
              <a:latin typeface="+mn-ea"/>
            </a:endParaRP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43A72722-BB20-82D8-7227-930776284717}"/>
              </a:ext>
            </a:extLst>
          </p:cNvPr>
          <p:cNvSpPr txBox="1"/>
          <p:nvPr/>
        </p:nvSpPr>
        <p:spPr>
          <a:xfrm>
            <a:off x="4849800" y="7020461"/>
            <a:ext cx="3913200" cy="11709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29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+mn-ea"/>
              </a:rPr>
              <a:t>Z-Score : intensity</a:t>
            </a:r>
            <a:r>
              <a:rPr lang="ko-KR" altLang="en-US" sz="2000" dirty="0">
                <a:latin typeface="+mn-ea"/>
              </a:rPr>
              <a:t> 정규화</a:t>
            </a:r>
            <a:endParaRPr lang="en-US" altLang="ko-KR" sz="2000" dirty="0">
              <a:latin typeface="+mn-ea"/>
            </a:endParaRPr>
          </a:p>
          <a:p>
            <a:pPr marL="285750" indent="-285750">
              <a:lnSpc>
                <a:spcPts val="29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+mn-ea"/>
              </a:rPr>
              <a:t>2D </a:t>
            </a:r>
            <a:r>
              <a:rPr lang="ko-KR" altLang="en-US" sz="2000" dirty="0">
                <a:latin typeface="+mn-ea"/>
              </a:rPr>
              <a:t>슬라이스 </a:t>
            </a:r>
            <a:r>
              <a:rPr lang="en-US" altLang="ko-KR" sz="2000" dirty="0">
                <a:latin typeface="+mn-ea"/>
              </a:rPr>
              <a:t>&amp; </a:t>
            </a:r>
            <a:r>
              <a:rPr lang="ko-KR" altLang="en-US" sz="2000" dirty="0" err="1">
                <a:latin typeface="+mn-ea"/>
              </a:rPr>
              <a:t>리샘플링</a:t>
            </a:r>
            <a:endParaRPr lang="en-US" altLang="ko-KR" sz="2000" dirty="0">
              <a:latin typeface="+mn-ea"/>
            </a:endParaRPr>
          </a:p>
          <a:p>
            <a:pPr marL="285750" indent="-285750">
              <a:lnSpc>
                <a:spcPts val="29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latin typeface="+mn-ea"/>
            </a:endParaRP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7BF05532-37D8-C4F4-F13F-832AB8661923}"/>
              </a:ext>
            </a:extLst>
          </p:cNvPr>
          <p:cNvSpPr txBox="1"/>
          <p:nvPr/>
        </p:nvSpPr>
        <p:spPr>
          <a:xfrm>
            <a:off x="12192000" y="7020461"/>
            <a:ext cx="4292990" cy="799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29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+mn-ea"/>
              </a:rPr>
              <a:t>뇌 정보가 적은 슬라이스 제거</a:t>
            </a:r>
            <a:endParaRPr lang="en-US" altLang="ko-KR" sz="2000" dirty="0">
              <a:latin typeface="+mn-ea"/>
            </a:endParaRPr>
          </a:p>
          <a:p>
            <a:pPr marL="285750" indent="-285750">
              <a:lnSpc>
                <a:spcPts val="29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+mn-ea"/>
              </a:rPr>
              <a:t>종양이 관찰되지 않는 슬라이스</a:t>
            </a:r>
            <a:endParaRPr lang="en-US" altLang="ko-KR" sz="2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2256325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4" grpId="0" animBg="1"/>
      <p:bldP spid="138" grpId="0" animBg="1"/>
      <p:bldP spid="13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0" y="5143500"/>
            <a:ext cx="18300700" cy="51689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00" y="2057400"/>
            <a:ext cx="17043400" cy="61722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231900" y="3784600"/>
            <a:ext cx="3721100" cy="977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5500" b="1" i="0" u="none" strike="noStrike" dirty="0">
                <a:solidFill>
                  <a:srgbClr val="00074E"/>
                </a:solidFill>
                <a:latin typeface="Pretendard SemiBold"/>
              </a:rPr>
              <a:t>PART 3.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876800" y="3784600"/>
            <a:ext cx="9067800" cy="2057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107899"/>
              </a:lnSpc>
            </a:pPr>
            <a:r>
              <a:rPr lang="en-US" altLang="ko-KR" sz="6000" b="1" dirty="0">
                <a:solidFill>
                  <a:srgbClr val="00074E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Model &amp; Loss</a:t>
            </a:r>
            <a:endParaRPr lang="en-US" sz="6000" b="0" i="0" u="none" strike="noStrike" dirty="0">
              <a:solidFill>
                <a:srgbClr val="00074E"/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sp>
        <p:nvSpPr>
          <p:cNvPr id="4" name="TextBox 8">
            <a:extLst>
              <a:ext uri="{FF2B5EF4-FFF2-40B4-BE49-F238E27FC236}">
                <a16:creationId xmlns:a16="http://schemas.microsoft.com/office/drawing/2014/main" id="{EE4108C4-2380-C0D5-CDB0-4FBEBD2A28F2}"/>
              </a:ext>
            </a:extLst>
          </p:cNvPr>
          <p:cNvSpPr txBox="1"/>
          <p:nvPr/>
        </p:nvSpPr>
        <p:spPr>
          <a:xfrm>
            <a:off x="16040100" y="7986486"/>
            <a:ext cx="1651000" cy="266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07899"/>
              </a:lnSpc>
            </a:pPr>
            <a:r>
              <a:rPr lang="ko-KR" altLang="en-US" sz="1600" b="1" spc="100" dirty="0">
                <a:solidFill>
                  <a:srgbClr val="FFFFFF"/>
                </a:solidFill>
                <a:latin typeface="+mj-ea"/>
                <a:ea typeface="+mj-ea"/>
              </a:rPr>
              <a:t>한국 </a:t>
            </a:r>
            <a:r>
              <a:rPr lang="en-US" altLang="ko-KR" sz="1600" b="1" spc="100" dirty="0">
                <a:solidFill>
                  <a:srgbClr val="FFFFFF"/>
                </a:solidFill>
                <a:latin typeface="+mj-ea"/>
                <a:ea typeface="+mj-ea"/>
              </a:rPr>
              <a:t>IT </a:t>
            </a:r>
            <a:r>
              <a:rPr lang="ko-KR" altLang="en-US" sz="1600" b="1" spc="100" dirty="0">
                <a:solidFill>
                  <a:srgbClr val="FFFFFF"/>
                </a:solidFill>
                <a:latin typeface="+mj-ea"/>
                <a:ea typeface="+mj-ea"/>
              </a:rPr>
              <a:t>교육원</a:t>
            </a:r>
            <a:endParaRPr lang="en-US" sz="1600" b="1" i="0" u="none" strike="noStrike" spc="100" dirty="0">
              <a:solidFill>
                <a:srgbClr val="FFFFFF"/>
              </a:solidFill>
              <a:latin typeface="+mj-ea"/>
              <a:ea typeface="+mj-ea"/>
            </a:endParaRPr>
          </a:p>
        </p:txBody>
      </p:sp>
      <p:pic>
        <p:nvPicPr>
          <p:cNvPr id="5" name="Picture 2" descr="한국IT교육원 (@hankookit) / X">
            <a:extLst>
              <a:ext uri="{FF2B5EF4-FFF2-40B4-BE49-F238E27FC236}">
                <a16:creationId xmlns:a16="http://schemas.microsoft.com/office/drawing/2014/main" id="{B696C939-1BD2-8515-2691-E49CB31DEA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78" b="89778" l="3556" r="96889">
                        <a14:foregroundMark x1="6222" y1="74667" x2="6222" y2="74667"/>
                        <a14:foregroundMark x1="48444" y1="19111" x2="48444" y2="19111"/>
                        <a14:foregroundMark x1="92889" y1="87556" x2="92889" y2="87556"/>
                        <a14:foregroundMark x1="4444" y1="74667" x2="4444" y2="74667"/>
                        <a14:foregroundMark x1="3556" y1="75111" x2="3556" y2="75111"/>
                        <a14:foregroundMark x1="96889" y1="89778" x2="96889" y2="897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51275" y="7088963"/>
            <a:ext cx="897523" cy="897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54249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700" y="5143500"/>
            <a:ext cx="18300700" cy="51689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300" y="565150"/>
            <a:ext cx="17043400" cy="91567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46BE98D-125F-C1A3-0AFD-AFB8A1512F5B}"/>
              </a:ext>
            </a:extLst>
          </p:cNvPr>
          <p:cNvSpPr txBox="1"/>
          <p:nvPr/>
        </p:nvSpPr>
        <p:spPr>
          <a:xfrm>
            <a:off x="8766114" y="9855805"/>
            <a:ext cx="548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- 4 -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80" name="Image 8" descr="preencoded.png">
            <a:extLst>
              <a:ext uri="{FF2B5EF4-FFF2-40B4-BE49-F238E27FC236}">
                <a16:creationId xmlns:a16="http://schemas.microsoft.com/office/drawing/2014/main" id="{0FB9C73D-9257-452F-BAFB-F7AFCE7A0D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72672" y="3664067"/>
            <a:ext cx="6188487" cy="4359730"/>
          </a:xfrm>
          <a:prstGeom prst="rect">
            <a:avLst/>
          </a:prstGeom>
        </p:spPr>
      </p:pic>
      <p:pic>
        <p:nvPicPr>
          <p:cNvPr id="81" name="Image 9" descr="preencoded.png">
            <a:extLst>
              <a:ext uri="{FF2B5EF4-FFF2-40B4-BE49-F238E27FC236}">
                <a16:creationId xmlns:a16="http://schemas.microsoft.com/office/drawing/2014/main" id="{CBDBD6A3-A711-4372-A3B6-AF19806835D2}"/>
              </a:ext>
            </a:extLst>
          </p:cNvPr>
          <p:cNvPicPr preferRelativeResize="0"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828800" y="3401100"/>
            <a:ext cx="6876231" cy="5580000"/>
          </a:xfrm>
          <a:prstGeom prst="rect">
            <a:avLst/>
          </a:prstGeom>
        </p:spPr>
      </p:pic>
      <p:pic>
        <p:nvPicPr>
          <p:cNvPr id="83" name="Image 11" descr="preencoded.png">
            <a:extLst>
              <a:ext uri="{FF2B5EF4-FFF2-40B4-BE49-F238E27FC236}">
                <a16:creationId xmlns:a16="http://schemas.microsoft.com/office/drawing/2014/main" id="{55E88BAC-9507-4CE3-A53F-993E6366DC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18915" y="4990353"/>
            <a:ext cx="6096000" cy="989130"/>
          </a:xfrm>
          <a:prstGeom prst="rect">
            <a:avLst/>
          </a:prstGeom>
        </p:spPr>
      </p:pic>
      <p:pic>
        <p:nvPicPr>
          <p:cNvPr id="85" name="Image 13" descr="preencoded.png">
            <a:extLst>
              <a:ext uri="{FF2B5EF4-FFF2-40B4-BE49-F238E27FC236}">
                <a16:creationId xmlns:a16="http://schemas.microsoft.com/office/drawing/2014/main" id="{53C4F38E-F8E3-4178-9B95-30ED3A1DE845}"/>
              </a:ext>
            </a:extLst>
          </p:cNvPr>
          <p:cNvPicPr preferRelativeResize="0"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2218915" y="6412500"/>
            <a:ext cx="6096000" cy="1800000"/>
          </a:xfrm>
          <a:prstGeom prst="rect">
            <a:avLst/>
          </a:prstGeom>
        </p:spPr>
      </p:pic>
      <p:pic>
        <p:nvPicPr>
          <p:cNvPr id="122" name="Image 8" descr="preencoded.png">
            <a:extLst>
              <a:ext uri="{FF2B5EF4-FFF2-40B4-BE49-F238E27FC236}">
                <a16:creationId xmlns:a16="http://schemas.microsoft.com/office/drawing/2014/main" id="{327B07A6-71F5-4E33-AEA2-A88AE49618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04675" y="3651367"/>
            <a:ext cx="6188487" cy="4359730"/>
          </a:xfrm>
          <a:prstGeom prst="rect">
            <a:avLst/>
          </a:prstGeom>
        </p:spPr>
      </p:pic>
      <p:pic>
        <p:nvPicPr>
          <p:cNvPr id="123" name="Image 9" descr="preencoded.png">
            <a:extLst>
              <a:ext uri="{FF2B5EF4-FFF2-40B4-BE49-F238E27FC236}">
                <a16:creationId xmlns:a16="http://schemas.microsoft.com/office/drawing/2014/main" id="{714A0A79-7E13-4783-BBF6-A082752AC78D}"/>
              </a:ext>
            </a:extLst>
          </p:cNvPr>
          <p:cNvPicPr preferRelativeResize="0"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9460803" y="3388400"/>
            <a:ext cx="6876231" cy="5580000"/>
          </a:xfrm>
          <a:prstGeom prst="rect">
            <a:avLst/>
          </a:prstGeom>
        </p:spPr>
      </p:pic>
      <p:pic>
        <p:nvPicPr>
          <p:cNvPr id="124" name="Image 11" descr="preencoded.png">
            <a:extLst>
              <a:ext uri="{FF2B5EF4-FFF2-40B4-BE49-F238E27FC236}">
                <a16:creationId xmlns:a16="http://schemas.microsoft.com/office/drawing/2014/main" id="{C3E7507D-4A7E-4452-A4CF-17575E51143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50918" y="4983720"/>
            <a:ext cx="6096000" cy="989130"/>
          </a:xfrm>
          <a:prstGeom prst="rect">
            <a:avLst/>
          </a:prstGeom>
        </p:spPr>
      </p:pic>
      <p:pic>
        <p:nvPicPr>
          <p:cNvPr id="125" name="Image 13" descr="preencoded.png">
            <a:extLst>
              <a:ext uri="{FF2B5EF4-FFF2-40B4-BE49-F238E27FC236}">
                <a16:creationId xmlns:a16="http://schemas.microsoft.com/office/drawing/2014/main" id="{80DBED8D-CE20-4F21-B84E-79B20F16A2F2}"/>
              </a:ext>
            </a:extLst>
          </p:cNvPr>
          <p:cNvPicPr preferRelativeResize="0"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9850918" y="6412500"/>
            <a:ext cx="6096000" cy="1800000"/>
          </a:xfrm>
          <a:prstGeom prst="rect">
            <a:avLst/>
          </a:prstGeom>
        </p:spPr>
      </p:pic>
      <p:sp>
        <p:nvSpPr>
          <p:cNvPr id="126" name="TextBox 125">
            <a:extLst>
              <a:ext uri="{FF2B5EF4-FFF2-40B4-BE49-F238E27FC236}">
                <a16:creationId xmlns:a16="http://schemas.microsoft.com/office/drawing/2014/main" id="{A11FFE22-923D-4586-B8FC-CA7FFCB84332}"/>
              </a:ext>
            </a:extLst>
          </p:cNvPr>
          <p:cNvSpPr txBox="1"/>
          <p:nvPr/>
        </p:nvSpPr>
        <p:spPr>
          <a:xfrm>
            <a:off x="3132356" y="3931980"/>
            <a:ext cx="42691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Pretendard SemiBold" panose="020B0600000101010101" charset="-127"/>
                <a:ea typeface="Pretendard SemiBold" panose="020B0600000101010101" charset="-127"/>
              </a:rPr>
              <a:t>1. </a:t>
            </a:r>
            <a:r>
              <a:rPr lang="ko-KR" altLang="en-US" sz="2800" b="1" dirty="0">
                <a:latin typeface="Pretendard SemiBold" panose="020B0600000101010101" charset="-127"/>
                <a:ea typeface="Pretendard SemiBold" panose="020B0600000101010101" charset="-127"/>
              </a:rPr>
              <a:t>병변 </a:t>
            </a:r>
            <a:r>
              <a:rPr lang="ko-KR" altLang="en-US" sz="2800" b="1" dirty="0">
                <a:solidFill>
                  <a:schemeClr val="accent5">
                    <a:lumMod val="75000"/>
                  </a:schemeClr>
                </a:solidFill>
                <a:latin typeface="Pretendard SemiBold" panose="020B0600000101010101" charset="-127"/>
                <a:ea typeface="Pretendard SemiBold" panose="020B0600000101010101" charset="-127"/>
              </a:rPr>
              <a:t>위치</a:t>
            </a:r>
            <a:r>
              <a:rPr lang="ko-KR" altLang="en-US" sz="2800" b="1" dirty="0">
                <a:latin typeface="Pretendard SemiBold" panose="020B0600000101010101" charset="-127"/>
                <a:ea typeface="Pretendard SemiBold" panose="020B0600000101010101" charset="-127"/>
              </a:rPr>
              <a:t> 정확도 개선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FF234A4C-3729-43FC-81FA-FE22D4A5F14A}"/>
              </a:ext>
            </a:extLst>
          </p:cNvPr>
          <p:cNvSpPr txBox="1"/>
          <p:nvPr/>
        </p:nvSpPr>
        <p:spPr>
          <a:xfrm>
            <a:off x="10786000" y="3931980"/>
            <a:ext cx="42258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Pretendard SemiBold" panose="020B0600000101010101" charset="-127"/>
                <a:ea typeface="Pretendard SemiBold" panose="020B0600000101010101" charset="-127"/>
              </a:rPr>
              <a:t>2. </a:t>
            </a:r>
            <a:r>
              <a:rPr lang="ko-KR" altLang="en-US" sz="2800" b="1" dirty="0">
                <a:latin typeface="Pretendard SemiBold" panose="020B0600000101010101" charset="-127"/>
                <a:ea typeface="Pretendard SemiBold" panose="020B0600000101010101" charset="-127"/>
              </a:rPr>
              <a:t>병변 </a:t>
            </a:r>
            <a:r>
              <a:rPr lang="ko-KR" altLang="en-US" sz="2800" b="1" dirty="0">
                <a:solidFill>
                  <a:schemeClr val="accent5">
                    <a:lumMod val="75000"/>
                  </a:schemeClr>
                </a:solidFill>
                <a:latin typeface="Pretendard SemiBold" panose="020B0600000101010101" charset="-127"/>
                <a:ea typeface="Pretendard SemiBold" panose="020B0600000101010101" charset="-127"/>
              </a:rPr>
              <a:t>경계</a:t>
            </a:r>
            <a:r>
              <a:rPr lang="ko-KR" altLang="en-US" sz="2800" b="1" dirty="0">
                <a:latin typeface="Pretendard SemiBold" panose="020B0600000101010101" charset="-127"/>
                <a:ea typeface="Pretendard SemiBold" panose="020B0600000101010101" charset="-127"/>
              </a:rPr>
              <a:t> </a:t>
            </a:r>
            <a:r>
              <a:rPr lang="ko-KR" altLang="en-US" sz="2800" b="1">
                <a:latin typeface="Pretendard SemiBold" panose="020B0600000101010101" charset="-127"/>
                <a:ea typeface="Pretendard SemiBold" panose="020B0600000101010101" charset="-127"/>
              </a:rPr>
              <a:t>정밀도 개선</a:t>
            </a:r>
            <a:endParaRPr lang="ko-KR" altLang="en-US" sz="2800" b="1" dirty="0"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EA04F9D4-3EC2-4E9B-91CA-0E33BFF8C421}"/>
              </a:ext>
            </a:extLst>
          </p:cNvPr>
          <p:cNvSpPr/>
          <p:nvPr/>
        </p:nvSpPr>
        <p:spPr>
          <a:xfrm>
            <a:off x="3340958" y="5284863"/>
            <a:ext cx="385191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>
                <a:latin typeface="Pretendard SemiBold" panose="020B0600000101010101" charset="-127"/>
                <a:ea typeface="Pretendard SemiBold" panose="020B0600000101010101" charset="-127"/>
              </a:rPr>
              <a:t>2.5D Attention U-Net + ASPP</a:t>
            </a:r>
            <a:endParaRPr lang="ko-KR" altLang="en-US" sz="2000" b="1" dirty="0"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90066ABC-9146-424F-BC02-C86B2A0E25F7}"/>
              </a:ext>
            </a:extLst>
          </p:cNvPr>
          <p:cNvSpPr/>
          <p:nvPr/>
        </p:nvSpPr>
        <p:spPr>
          <a:xfrm>
            <a:off x="11741230" y="5278230"/>
            <a:ext cx="231537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dirty="0">
                <a:latin typeface="Pretendard SemiBold" panose="020B0600000101010101" charset="-127"/>
                <a:ea typeface="Pretendard SemiBold" panose="020B0600000101010101" charset="-127"/>
              </a:rPr>
              <a:t>Surface Loss </a:t>
            </a:r>
            <a:r>
              <a:rPr lang="ko-KR" altLang="en-US" sz="2000" b="1" dirty="0">
                <a:latin typeface="Pretendard SemiBold" panose="020B0600000101010101" charset="-127"/>
                <a:ea typeface="Pretendard SemiBold" panose="020B0600000101010101" charset="-127"/>
              </a:rPr>
              <a:t>도입</a:t>
            </a: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C4FD6BD0-4011-42D0-8DEB-7A1C886061BF}"/>
              </a:ext>
            </a:extLst>
          </p:cNvPr>
          <p:cNvSpPr/>
          <p:nvPr/>
        </p:nvSpPr>
        <p:spPr>
          <a:xfrm>
            <a:off x="10005569" y="6755300"/>
            <a:ext cx="5786699" cy="9561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latin typeface="Pretendard SemiBold" panose="020B0600000101010101" charset="-127"/>
                <a:ea typeface="Pretendard SemiBold" panose="020B0600000101010101" charset="-127"/>
              </a:rPr>
              <a:t>→ 실제 종양과의 거리 기반 손실 함수</a:t>
            </a:r>
          </a:p>
          <a:p>
            <a:pPr>
              <a:lnSpc>
                <a:spcPct val="150000"/>
              </a:lnSpc>
            </a:pPr>
            <a:r>
              <a:rPr lang="ko-KR" altLang="en-US" sz="2000" b="1" dirty="0">
                <a:latin typeface="Pretendard SemiBold" panose="020B0600000101010101" charset="-127"/>
                <a:ea typeface="Pretendard SemiBold" panose="020B0600000101010101" charset="-127"/>
              </a:rPr>
              <a:t>→ 예측 오차가 종양과 멀수록 더 큰 가중치 부여</a:t>
            </a: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11B72A68-9B3E-4D92-A11E-DFDD4088C455}"/>
              </a:ext>
            </a:extLst>
          </p:cNvPr>
          <p:cNvSpPr/>
          <p:nvPr/>
        </p:nvSpPr>
        <p:spPr>
          <a:xfrm>
            <a:off x="2409402" y="6621276"/>
            <a:ext cx="5715026" cy="14178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latin typeface="Pretendard SemiBold" panose="020B0600000101010101" charset="-127"/>
                <a:ea typeface="Pretendard SemiBold" panose="020B0600000101010101" charset="-127"/>
              </a:rPr>
              <a:t>→</a:t>
            </a:r>
            <a:r>
              <a:rPr lang="en-US" altLang="ko-KR" sz="2000" b="1" dirty="0">
                <a:latin typeface="Pretendard SemiBold" panose="020B0600000101010101" charset="-127"/>
                <a:ea typeface="Pretendard SemiBold" panose="020B0600000101010101" charset="-127"/>
              </a:rPr>
              <a:t> 2.5D </a:t>
            </a:r>
            <a:r>
              <a:rPr lang="ko-KR" altLang="en-US" sz="2000" b="1" dirty="0">
                <a:latin typeface="Pretendard SemiBold" panose="020B0600000101010101" charset="-127"/>
                <a:ea typeface="Pretendard SemiBold" panose="020B0600000101010101" charset="-127"/>
              </a:rPr>
              <a:t>입력 </a:t>
            </a:r>
            <a:r>
              <a:rPr lang="en-US" altLang="ko-KR" sz="2000" b="1" dirty="0">
                <a:latin typeface="Pretendard SemiBold" panose="020B0600000101010101" charset="-127"/>
                <a:ea typeface="Pretendard SemiBold" panose="020B0600000101010101" charset="-127"/>
              </a:rPr>
              <a:t>: </a:t>
            </a:r>
            <a:r>
              <a:rPr lang="ko-KR" altLang="en-US" sz="2000" b="1" dirty="0">
                <a:latin typeface="Pretendard SemiBold" panose="020B0600000101010101" charset="-127"/>
                <a:ea typeface="Pretendard SemiBold" panose="020B0600000101010101" charset="-127"/>
              </a:rPr>
              <a:t>종양의 공간 연속성 활용</a:t>
            </a:r>
            <a:endParaRPr lang="en-US" altLang="ko-KR" sz="2000" b="1" dirty="0">
              <a:latin typeface="Pretendard SemiBold" panose="020B0600000101010101" charset="-127"/>
              <a:ea typeface="Pretendard SemiBold" panose="020B0600000101010101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b="1" dirty="0">
                <a:latin typeface="Pretendard SemiBold" panose="020B0600000101010101" charset="-127"/>
                <a:ea typeface="Pretendard SemiBold" panose="020B0600000101010101" charset="-127"/>
              </a:rPr>
              <a:t>→ </a:t>
            </a:r>
            <a:r>
              <a:rPr lang="en-US" altLang="ko-KR" sz="2000" b="1" dirty="0">
                <a:latin typeface="Pretendard SemiBold" panose="020B0600000101010101" charset="-127"/>
                <a:ea typeface="Pretendard SemiBold" panose="020B0600000101010101" charset="-127"/>
              </a:rPr>
              <a:t>ASPP : </a:t>
            </a:r>
            <a:r>
              <a:rPr lang="ko-KR" altLang="en-US" sz="2000" b="1" dirty="0">
                <a:latin typeface="Pretendard SemiBold" panose="020B0600000101010101" charset="-127"/>
                <a:ea typeface="Pretendard SemiBold" panose="020B0600000101010101" charset="-127"/>
              </a:rPr>
              <a:t>세부 구조와 전체 맥락을 동시에 학습</a:t>
            </a:r>
            <a:br>
              <a:rPr lang="en-US" altLang="ko-KR" sz="2000" b="1" dirty="0">
                <a:latin typeface="Pretendard SemiBold" panose="020B0600000101010101" charset="-127"/>
                <a:ea typeface="Pretendard SemiBold" panose="020B0600000101010101" charset="-127"/>
              </a:rPr>
            </a:br>
            <a:r>
              <a:rPr lang="ko-KR" altLang="en-US" sz="2000" b="1" dirty="0">
                <a:latin typeface="Pretendard SemiBold" panose="020B0600000101010101" charset="-127"/>
                <a:ea typeface="Pretendard SemiBold" panose="020B0600000101010101" charset="-127"/>
              </a:rPr>
              <a:t>→ </a:t>
            </a:r>
            <a:r>
              <a:rPr lang="en-US" altLang="ko-KR" sz="2000" b="1" dirty="0">
                <a:latin typeface="Pretendard SemiBold" panose="020B0600000101010101" charset="-127"/>
                <a:ea typeface="Pretendard SemiBold" panose="020B0600000101010101" charset="-127"/>
              </a:rPr>
              <a:t>Attention U-Net : </a:t>
            </a:r>
            <a:r>
              <a:rPr lang="ko-KR" altLang="en-US" sz="2000" b="1" dirty="0">
                <a:latin typeface="Pretendard SemiBold" panose="020B0600000101010101" charset="-127"/>
                <a:ea typeface="Pretendard SemiBold" panose="020B0600000101010101" charset="-127"/>
              </a:rPr>
              <a:t>중요 영역만 강조</a:t>
            </a:r>
            <a:endParaRPr lang="en-US" altLang="ko-KR" sz="2000" b="1" dirty="0"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3E2938CA-95C1-48D5-A11E-0841AE30C340}"/>
              </a:ext>
            </a:extLst>
          </p:cNvPr>
          <p:cNvGrpSpPr/>
          <p:nvPr/>
        </p:nvGrpSpPr>
        <p:grpSpPr>
          <a:xfrm>
            <a:off x="5184000" y="1181101"/>
            <a:ext cx="7920000" cy="1632712"/>
            <a:chOff x="5562600" y="7851019"/>
            <a:chExt cx="7920000" cy="1377903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28DEC27-7635-44BC-9DA0-A89F8A9E48FB}"/>
                </a:ext>
              </a:extLst>
            </p:cNvPr>
            <p:cNvSpPr txBox="1"/>
            <p:nvPr/>
          </p:nvSpPr>
          <p:spPr>
            <a:xfrm>
              <a:off x="5842588" y="7927219"/>
              <a:ext cx="7310014" cy="13017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  <a:spcAft>
                  <a:spcPts val="2000"/>
                </a:spcAft>
              </a:pPr>
              <a:r>
                <a:rPr lang="ko-KR" altLang="en-US" sz="2800" b="1" dirty="0">
                  <a:latin typeface="Pretendard SemiBold" panose="020B0600000101010101" charset="-127"/>
                  <a:ea typeface="Pretendard SemiBold" panose="020B0600000101010101" charset="-127"/>
                </a:rPr>
                <a:t>정확한 </a:t>
              </a:r>
              <a:r>
                <a:rPr lang="en-US" altLang="ko-KR" sz="2800" b="1" dirty="0">
                  <a:latin typeface="Pretendard SemiBold" panose="020B0600000101010101" charset="-127"/>
                  <a:ea typeface="Pretendard SemiBold" panose="020B0600000101010101" charset="-127"/>
                </a:rPr>
                <a:t>Segmentation</a:t>
              </a:r>
              <a:r>
                <a:rPr lang="ko-KR" altLang="en-US" sz="2800" b="1" dirty="0">
                  <a:latin typeface="Pretendard SemiBold" panose="020B0600000101010101" charset="-127"/>
                  <a:ea typeface="Pretendard SemiBold" panose="020B0600000101010101" charset="-127"/>
                </a:rPr>
                <a:t>을</a:t>
              </a:r>
              <a:r>
                <a:rPr lang="en-US" altLang="ko-KR" sz="2800" b="1" dirty="0">
                  <a:latin typeface="Pretendard SemiBold" panose="020B0600000101010101" charset="-127"/>
                  <a:ea typeface="Pretendard SemiBold" panose="020B0600000101010101" charset="-127"/>
                </a:rPr>
                <a:t> </a:t>
              </a:r>
              <a:r>
                <a:rPr lang="ko-KR" altLang="en-US" sz="2800" b="1" dirty="0">
                  <a:latin typeface="Pretendard SemiBold" panose="020B0600000101010101" charset="-127"/>
                  <a:ea typeface="Pretendard SemiBold" panose="020B0600000101010101" charset="-127"/>
                </a:rPr>
                <a:t>위해</a:t>
              </a:r>
              <a:br>
                <a:rPr lang="en-US" altLang="ko-KR" sz="2800" b="1" dirty="0">
                  <a:latin typeface="Pretendard SemiBold" panose="020B0600000101010101" charset="-127"/>
                  <a:ea typeface="Pretendard SemiBold" panose="020B0600000101010101" charset="-127"/>
                </a:rPr>
              </a:br>
              <a:r>
                <a:rPr lang="ko-KR" altLang="en-US" sz="2800" b="1" dirty="0">
                  <a:latin typeface="Pretendard SemiBold" panose="020B0600000101010101" charset="-127"/>
                  <a:ea typeface="Pretendard SemiBold" panose="020B0600000101010101" charset="-127"/>
                </a:rPr>
                <a:t>작은 병변의 성능을 높여 전체 </a:t>
              </a:r>
              <a:r>
                <a:rPr lang="en-US" altLang="ko-KR" sz="2800" b="1" dirty="0">
                  <a:latin typeface="Pretendard SemiBold" panose="020B0600000101010101" charset="-127"/>
                  <a:ea typeface="Pretendard SemiBold" panose="020B0600000101010101" charset="-127"/>
                </a:rPr>
                <a:t>DSC 0.7 </a:t>
              </a:r>
              <a:r>
                <a:rPr lang="ko-KR" altLang="en-US" sz="2800" b="1" dirty="0">
                  <a:latin typeface="Pretendard SemiBold" panose="020B0600000101010101" charset="-127"/>
                  <a:ea typeface="Pretendard SemiBold" panose="020B0600000101010101" charset="-127"/>
                </a:rPr>
                <a:t>달성</a:t>
              </a:r>
            </a:p>
          </p:txBody>
        </p:sp>
        <p:pic>
          <p:nvPicPr>
            <p:cNvPr id="142" name="Image 3" descr="preencoded.png">
              <a:extLst>
                <a:ext uri="{FF2B5EF4-FFF2-40B4-BE49-F238E27FC236}">
                  <a16:creationId xmlns:a16="http://schemas.microsoft.com/office/drawing/2014/main" id="{D0813055-DC62-479E-9AF9-5844F205482E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562600" y="7851019"/>
              <a:ext cx="7920000" cy="36000"/>
            </a:xfrm>
            <a:prstGeom prst="rect">
              <a:avLst/>
            </a:prstGeom>
            <a:solidFill>
              <a:srgbClr val="4A5BA3"/>
            </a:solidFill>
          </p:spPr>
        </p:pic>
        <p:pic>
          <p:nvPicPr>
            <p:cNvPr id="143" name="Image 3" descr="preencoded.png">
              <a:extLst>
                <a:ext uri="{FF2B5EF4-FFF2-40B4-BE49-F238E27FC236}">
                  <a16:creationId xmlns:a16="http://schemas.microsoft.com/office/drawing/2014/main" id="{BB5185B0-8331-45D0-AB7F-D558AE4A06D3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562600" y="9160410"/>
              <a:ext cx="7920000" cy="36000"/>
            </a:xfrm>
            <a:prstGeom prst="rect">
              <a:avLst/>
            </a:prstGeom>
            <a:solidFill>
              <a:srgbClr val="4A5BA3"/>
            </a:solidFill>
          </p:spPr>
        </p:pic>
      </p:grpSp>
      <p:pic>
        <p:nvPicPr>
          <p:cNvPr id="7" name="Picture 4">
            <a:extLst>
              <a:ext uri="{FF2B5EF4-FFF2-40B4-BE49-F238E27FC236}">
                <a16:creationId xmlns:a16="http://schemas.microsoft.com/office/drawing/2014/main" id="{8BAA5920-58B1-D7FB-859F-20722CD1B7E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17600" y="368300"/>
            <a:ext cx="2832100" cy="1498600"/>
          </a:xfrm>
          <a:prstGeom prst="rect">
            <a:avLst/>
          </a:prstGeom>
        </p:spPr>
      </p:pic>
      <p:sp>
        <p:nvSpPr>
          <p:cNvPr id="10" name="TextBox 5">
            <a:extLst>
              <a:ext uri="{FF2B5EF4-FFF2-40B4-BE49-F238E27FC236}">
                <a16:creationId xmlns:a16="http://schemas.microsoft.com/office/drawing/2014/main" id="{C9570406-EAA1-7DFF-674E-1F23EAD63EA7}"/>
              </a:ext>
            </a:extLst>
          </p:cNvPr>
          <p:cNvSpPr txBox="1"/>
          <p:nvPr/>
        </p:nvSpPr>
        <p:spPr>
          <a:xfrm>
            <a:off x="1511300" y="723900"/>
            <a:ext cx="2044700" cy="647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07899"/>
              </a:lnSpc>
            </a:pPr>
            <a:r>
              <a:rPr lang="en-US" sz="2400" b="1" spc="100" dirty="0">
                <a:solidFill>
                  <a:srgbClr val="FFFFFF"/>
                </a:solidFill>
                <a:latin typeface="Pretendard Medium"/>
              </a:rPr>
              <a:t>Model &amp; Loss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058354-B69A-F706-0137-A1B58A0F0EA6}"/>
              </a:ext>
            </a:extLst>
          </p:cNvPr>
          <p:cNvSpPr txBox="1"/>
          <p:nvPr/>
        </p:nvSpPr>
        <p:spPr>
          <a:xfrm>
            <a:off x="1143000" y="8966149"/>
            <a:ext cx="158496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/>
              <a:t>S. R. Chowdhury and G. Mirzaei, “Hybridization of Attention </a:t>
            </a:r>
            <a:r>
              <a:rPr lang="en-US" altLang="ko-KR" sz="1800" dirty="0" err="1"/>
              <a:t>UNet</a:t>
            </a:r>
            <a:r>
              <a:rPr lang="en-US" altLang="ko-KR" sz="1800" dirty="0"/>
              <a:t> with Repeated </a:t>
            </a:r>
            <a:r>
              <a:rPr lang="en-US" altLang="ko-KR" sz="1800" dirty="0" err="1"/>
              <a:t>Atrous</a:t>
            </a:r>
            <a:r>
              <a:rPr lang="en-US" altLang="ko-KR" sz="1800" dirty="0"/>
              <a:t> Spatial Pyramid Pooling for Improved Brain Tumor Segmentation,” in Proceedings of the 22nd IEEE International Symposium on Biomedical Imaging (ISBI 2025), Houston, TX, USA, 14–17 Jan. 2025.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272255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2013 - 202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1621</TotalTime>
  <Words>1419</Words>
  <Application>Microsoft Office PowerPoint</Application>
  <PresentationFormat>사용자 지정</PresentationFormat>
  <Paragraphs>344</Paragraphs>
  <Slides>25</Slides>
  <Notes>17</Notes>
  <HiddenSlides>0</HiddenSlides>
  <MMClips>1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7" baseType="lpstr">
      <vt:lpstr>Barlow Bold</vt:lpstr>
      <vt:lpstr>Calibri (본문)</vt:lpstr>
      <vt:lpstr>G마켓 산스 TTF Light</vt:lpstr>
      <vt:lpstr>G마켓 산스 TTF Medium</vt:lpstr>
      <vt:lpstr>Pretendard Medium</vt:lpstr>
      <vt:lpstr>Pretendard Regular</vt:lpstr>
      <vt:lpstr>Pretendard SemiBold</vt:lpstr>
      <vt:lpstr>맑은 고딕</vt:lpstr>
      <vt:lpstr>Arial</vt:lpstr>
      <vt:lpstr>Calibri</vt:lpstr>
      <vt:lpstr>Cambria Math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HKIT</dc:creator>
  <cp:lastModifiedBy>HKIT</cp:lastModifiedBy>
  <cp:revision>1054</cp:revision>
  <cp:lastPrinted>2025-07-29T02:08:47Z</cp:lastPrinted>
  <dcterms:created xsi:type="dcterms:W3CDTF">2006-08-16T00:00:00Z</dcterms:created>
  <dcterms:modified xsi:type="dcterms:W3CDTF">2025-07-29T02:11:12Z</dcterms:modified>
  <cp:version/>
</cp:coreProperties>
</file>